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75" r:id="rId3"/>
    <p:sldId id="257" r:id="rId4"/>
    <p:sldId id="260" r:id="rId5"/>
    <p:sldId id="261" r:id="rId6"/>
    <p:sldId id="277" r:id="rId7"/>
    <p:sldId id="263" r:id="rId8"/>
    <p:sldId id="278" r:id="rId9"/>
    <p:sldId id="262" r:id="rId10"/>
    <p:sldId id="264" r:id="rId11"/>
    <p:sldId id="258" r:id="rId12"/>
    <p:sldId id="265" r:id="rId13"/>
    <p:sldId id="266" r:id="rId14"/>
    <p:sldId id="267" r:id="rId15"/>
    <p:sldId id="268" r:id="rId16"/>
    <p:sldId id="269" r:id="rId17"/>
    <p:sldId id="271" r:id="rId18"/>
    <p:sldId id="276" r:id="rId19"/>
    <p:sldId id="274" r:id="rId20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451"/>
    <a:srgbClr val="FED1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BC3800-7645-48A9-9DD1-45ED982509B1}" type="datetimeFigureOut">
              <a:rPr lang="fi-FI"/>
              <a:pPr>
                <a:defRPr/>
              </a:pPr>
              <a:t>29.6.2015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F81E726-9B02-4810-A5F9-2337A88475E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965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>
            <a:spLocks/>
          </p:cNvSpPr>
          <p:nvPr/>
        </p:nvSpPr>
        <p:spPr bwMode="ltGray">
          <a:xfrm>
            <a:off x="323850" y="331788"/>
            <a:ext cx="8424863" cy="6137275"/>
          </a:xfrm>
          <a:custGeom>
            <a:avLst/>
            <a:gdLst>
              <a:gd name="T0" fmla="*/ 357538 w 8424000"/>
              <a:gd name="T1" fmla="*/ 0 h 6138000"/>
              <a:gd name="T2" fmla="*/ 1007644 w 8424000"/>
              <a:gd name="T3" fmla="*/ 0 h 6138000"/>
              <a:gd name="T4" fmla="*/ 1787646 w 8424000"/>
              <a:gd name="T5" fmla="*/ 0 h 6138000"/>
              <a:gd name="T6" fmla="*/ 6636354 w 8424000"/>
              <a:gd name="T7" fmla="*/ 0 h 6138000"/>
              <a:gd name="T8" fmla="*/ 7416356 w 8424000"/>
              <a:gd name="T9" fmla="*/ 0 h 6138000"/>
              <a:gd name="T10" fmla="*/ 8066462 w 8424000"/>
              <a:gd name="T11" fmla="*/ 0 h 6138000"/>
              <a:gd name="T12" fmla="*/ 8424000 w 8424000"/>
              <a:gd name="T13" fmla="*/ 357538 h 6138000"/>
              <a:gd name="T14" fmla="*/ 8424000 w 8424000"/>
              <a:gd name="T15" fmla="*/ 5780462 h 6138000"/>
              <a:gd name="T16" fmla="*/ 8066462 w 8424000"/>
              <a:gd name="T17" fmla="*/ 6138000 h 6138000"/>
              <a:gd name="T18" fmla="*/ 7416356 w 8424000"/>
              <a:gd name="T19" fmla="*/ 6138000 h 6138000"/>
              <a:gd name="T20" fmla="*/ 6636354 w 8424000"/>
              <a:gd name="T21" fmla="*/ 6138000 h 6138000"/>
              <a:gd name="T22" fmla="*/ 1787646 w 8424000"/>
              <a:gd name="T23" fmla="*/ 6138000 h 6138000"/>
              <a:gd name="T24" fmla="*/ 1007644 w 8424000"/>
              <a:gd name="T25" fmla="*/ 6138000 h 6138000"/>
              <a:gd name="T26" fmla="*/ 357538 w 8424000"/>
              <a:gd name="T27" fmla="*/ 6138000 h 6138000"/>
              <a:gd name="T28" fmla="*/ 0 w 8424000"/>
              <a:gd name="T29" fmla="*/ 5780462 h 6138000"/>
              <a:gd name="T30" fmla="*/ 0 w 8424000"/>
              <a:gd name="T31" fmla="*/ 357538 h 6138000"/>
              <a:gd name="T32" fmla="*/ 357538 w 8424000"/>
              <a:gd name="T33" fmla="*/ 0 h 613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424000" h="6138000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5780462"/>
                </a:lnTo>
                <a:cubicBezTo>
                  <a:pt x="8424000" y="5977925"/>
                  <a:pt x="8263925" y="6138000"/>
                  <a:pt x="8066462" y="6138000"/>
                </a:cubicBezTo>
                <a:lnTo>
                  <a:pt x="7416356" y="6138000"/>
                </a:lnTo>
                <a:lnTo>
                  <a:pt x="6636354" y="6138000"/>
                </a:lnTo>
                <a:lnTo>
                  <a:pt x="1787646" y="6138000"/>
                </a:lnTo>
                <a:lnTo>
                  <a:pt x="1007644" y="6138000"/>
                </a:lnTo>
                <a:lnTo>
                  <a:pt x="357538" y="6138000"/>
                </a:lnTo>
                <a:cubicBezTo>
                  <a:pt x="160075" y="6138000"/>
                  <a:pt x="0" y="5977925"/>
                  <a:pt x="0" y="5780462"/>
                </a:cubicBez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5" name="Picture 4" descr="hsl_white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36613"/>
            <a:ext cx="391477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27088" y="6092825"/>
            <a:ext cx="30226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i-FI" altLang="fi-FI" sz="1000" b="1">
                <a:solidFill>
                  <a:srgbClr val="FFFFFF"/>
                </a:solidFill>
              </a:rPr>
              <a:t>Helsingin seudun liikenne -kuntayhtymä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27583" y="3068960"/>
            <a:ext cx="75600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8000" y="4748400"/>
            <a:ext cx="7560000" cy="8388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EEA9BC-F137-4EE7-94D4-453816C4F42B}" type="datetime1">
              <a:rPr lang="fi-FI" smtClean="0"/>
              <a:t>29.6.2015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50900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9144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49" y="1484784"/>
            <a:ext cx="8056563" cy="43924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B4D055-A856-4FB7-AC65-FA8B6E12E803}" type="datetime1">
              <a:rPr lang="fi-FI" smtClean="0"/>
              <a:t>29.6.2015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BD4E0A-A66A-4434-A71A-3B1446F6A0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25843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6478588"/>
            <a:ext cx="88455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49" y="1484784"/>
            <a:ext cx="8056563" cy="43924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226840-CBBD-4E29-9740-EFCA7B0DFE41}" type="datetime1">
              <a:rPr lang="fi-FI" smtClean="0"/>
              <a:t>29.6.2015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2E9B40-8825-4BB9-B620-FA9D7F538EB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5349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749" y="260648"/>
            <a:ext cx="8064501" cy="10795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39564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048" y="1484784"/>
            <a:ext cx="39564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09A0-2EFE-4AB6-9BEE-E05B0A27E67C}" type="datetime1">
              <a:rPr lang="fi-FI" smtClean="0"/>
              <a:t>29.6.2015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95D0-B17E-4D60-90C9-5E0325CAE9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913979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25A66-6C32-40C6-B8BF-A5B221D3816F}" type="datetime1">
              <a:rPr lang="fi-FI" smtClean="0"/>
              <a:t>29.6.2015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1C5B-4DA3-407B-A6A8-A6F9260573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79242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539749" y="260648"/>
            <a:ext cx="8056800" cy="561662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F2A90-CE20-4CAE-A5CE-1802A86866B8}" type="datetime1">
              <a:rPr lang="fi-FI" smtClean="0"/>
              <a:t>29.6.2015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FE38E-2654-42D9-A06F-4EAE2390B21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31030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78AFA-DE28-4372-917E-098862331635}" type="datetime1">
              <a:rPr lang="fi-FI" smtClean="0"/>
              <a:t>29.6.2015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FD866-53D2-45B1-9D0F-785298F606A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55398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on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>
            <a:spLocks/>
          </p:cNvSpPr>
          <p:nvPr/>
        </p:nvSpPr>
        <p:spPr bwMode="auto">
          <a:xfrm>
            <a:off x="360363" y="387350"/>
            <a:ext cx="8423275" cy="6137275"/>
          </a:xfrm>
          <a:custGeom>
            <a:avLst/>
            <a:gdLst>
              <a:gd name="T0" fmla="*/ 357538 w 8424000"/>
              <a:gd name="T1" fmla="*/ 0 h 6138000"/>
              <a:gd name="T2" fmla="*/ 1007644 w 8424000"/>
              <a:gd name="T3" fmla="*/ 0 h 6138000"/>
              <a:gd name="T4" fmla="*/ 1787646 w 8424000"/>
              <a:gd name="T5" fmla="*/ 0 h 6138000"/>
              <a:gd name="T6" fmla="*/ 6636354 w 8424000"/>
              <a:gd name="T7" fmla="*/ 0 h 6138000"/>
              <a:gd name="T8" fmla="*/ 7416356 w 8424000"/>
              <a:gd name="T9" fmla="*/ 0 h 6138000"/>
              <a:gd name="T10" fmla="*/ 8066462 w 8424000"/>
              <a:gd name="T11" fmla="*/ 0 h 6138000"/>
              <a:gd name="T12" fmla="*/ 8424000 w 8424000"/>
              <a:gd name="T13" fmla="*/ 357538 h 6138000"/>
              <a:gd name="T14" fmla="*/ 8424000 w 8424000"/>
              <a:gd name="T15" fmla="*/ 5780462 h 6138000"/>
              <a:gd name="T16" fmla="*/ 8066462 w 8424000"/>
              <a:gd name="T17" fmla="*/ 6138000 h 6138000"/>
              <a:gd name="T18" fmla="*/ 7416356 w 8424000"/>
              <a:gd name="T19" fmla="*/ 6138000 h 6138000"/>
              <a:gd name="T20" fmla="*/ 6636354 w 8424000"/>
              <a:gd name="T21" fmla="*/ 6138000 h 6138000"/>
              <a:gd name="T22" fmla="*/ 1787646 w 8424000"/>
              <a:gd name="T23" fmla="*/ 6138000 h 6138000"/>
              <a:gd name="T24" fmla="*/ 1007644 w 8424000"/>
              <a:gd name="T25" fmla="*/ 6138000 h 6138000"/>
              <a:gd name="T26" fmla="*/ 357538 w 8424000"/>
              <a:gd name="T27" fmla="*/ 6138000 h 6138000"/>
              <a:gd name="T28" fmla="*/ 0 w 8424000"/>
              <a:gd name="T29" fmla="*/ 5780462 h 6138000"/>
              <a:gd name="T30" fmla="*/ 0 w 8424000"/>
              <a:gd name="T31" fmla="*/ 357538 h 6138000"/>
              <a:gd name="T32" fmla="*/ 357538 w 8424000"/>
              <a:gd name="T33" fmla="*/ 0 h 613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424000" h="6138000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5780462"/>
                </a:lnTo>
                <a:cubicBezTo>
                  <a:pt x="8424000" y="5977925"/>
                  <a:pt x="8263925" y="6138000"/>
                  <a:pt x="8066462" y="6138000"/>
                </a:cubicBezTo>
                <a:lnTo>
                  <a:pt x="7416356" y="6138000"/>
                </a:lnTo>
                <a:lnTo>
                  <a:pt x="6636354" y="6138000"/>
                </a:lnTo>
                <a:lnTo>
                  <a:pt x="1787646" y="6138000"/>
                </a:lnTo>
                <a:lnTo>
                  <a:pt x="1007644" y="6138000"/>
                </a:lnTo>
                <a:lnTo>
                  <a:pt x="357538" y="6138000"/>
                </a:lnTo>
                <a:cubicBezTo>
                  <a:pt x="160075" y="6138000"/>
                  <a:pt x="0" y="5977925"/>
                  <a:pt x="0" y="5780462"/>
                </a:cubicBez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5" name="Kuva 9" descr="hsl_vaaka_sininen_rgb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878513"/>
            <a:ext cx="1152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560840" cy="10795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2060849"/>
            <a:ext cx="7560840" cy="331236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58F29D-E042-45EB-984F-A1CBC56B7EFF}" type="datetime1">
              <a:rPr lang="fi-FI" smtClean="0"/>
              <a:t>29.6.2015</a:t>
            </a:fld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96D9BB-B5B1-474E-8CD7-F54318085FF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84839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/>
        </p:nvSpPr>
        <p:spPr bwMode="ltGray">
          <a:xfrm>
            <a:off x="360363" y="5616575"/>
            <a:ext cx="8423275" cy="1241425"/>
          </a:xfrm>
          <a:custGeom>
            <a:avLst/>
            <a:gdLst>
              <a:gd name="T0" fmla="*/ 357538 w 8424000"/>
              <a:gd name="T1" fmla="*/ 0 h 1241377"/>
              <a:gd name="T2" fmla="*/ 1007644 w 8424000"/>
              <a:gd name="T3" fmla="*/ 0 h 1241377"/>
              <a:gd name="T4" fmla="*/ 1787646 w 8424000"/>
              <a:gd name="T5" fmla="*/ 0 h 1241377"/>
              <a:gd name="T6" fmla="*/ 6636354 w 8424000"/>
              <a:gd name="T7" fmla="*/ 0 h 1241377"/>
              <a:gd name="T8" fmla="*/ 7416356 w 8424000"/>
              <a:gd name="T9" fmla="*/ 0 h 1241377"/>
              <a:gd name="T10" fmla="*/ 8066462 w 8424000"/>
              <a:gd name="T11" fmla="*/ 0 h 1241377"/>
              <a:gd name="T12" fmla="*/ 8424000 w 8424000"/>
              <a:gd name="T13" fmla="*/ 357538 h 1241377"/>
              <a:gd name="T14" fmla="*/ 8424000 w 8424000"/>
              <a:gd name="T15" fmla="*/ 1241377 h 1241377"/>
              <a:gd name="T16" fmla="*/ 0 w 8424000"/>
              <a:gd name="T17" fmla="*/ 1241377 h 1241377"/>
              <a:gd name="T18" fmla="*/ 0 w 8424000"/>
              <a:gd name="T19" fmla="*/ 357538 h 1241377"/>
              <a:gd name="T20" fmla="*/ 357538 w 8424000"/>
              <a:gd name="T21" fmla="*/ 0 h 124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24000" h="1241377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1241377"/>
                </a:lnTo>
                <a:lnTo>
                  <a:pt x="0" y="1241377"/>
                </a:ln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4" name="Kuva 13" descr="hsl_vaaka_sininen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876925"/>
            <a:ext cx="1158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uvan paikkamerkki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68579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DADEB1-2537-43AF-96F8-957B63E953EC}" type="datetime1">
              <a:rPr lang="fi-FI" smtClean="0"/>
              <a:t>29.6.2015</a:t>
            </a:fld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17673D-0AD0-4DA6-80A2-5B9F24F910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29280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/>
        </p:nvSpPr>
        <p:spPr bwMode="ltGray">
          <a:xfrm>
            <a:off x="360363" y="5616575"/>
            <a:ext cx="8423275" cy="1241425"/>
          </a:xfrm>
          <a:custGeom>
            <a:avLst/>
            <a:gdLst>
              <a:gd name="T0" fmla="*/ 357538 w 8424000"/>
              <a:gd name="T1" fmla="*/ 0 h 1241377"/>
              <a:gd name="T2" fmla="*/ 1007644 w 8424000"/>
              <a:gd name="T3" fmla="*/ 0 h 1241377"/>
              <a:gd name="T4" fmla="*/ 1787646 w 8424000"/>
              <a:gd name="T5" fmla="*/ 0 h 1241377"/>
              <a:gd name="T6" fmla="*/ 6636354 w 8424000"/>
              <a:gd name="T7" fmla="*/ 0 h 1241377"/>
              <a:gd name="T8" fmla="*/ 7416356 w 8424000"/>
              <a:gd name="T9" fmla="*/ 0 h 1241377"/>
              <a:gd name="T10" fmla="*/ 8066462 w 8424000"/>
              <a:gd name="T11" fmla="*/ 0 h 1241377"/>
              <a:gd name="T12" fmla="*/ 8424000 w 8424000"/>
              <a:gd name="T13" fmla="*/ 357538 h 1241377"/>
              <a:gd name="T14" fmla="*/ 8424000 w 8424000"/>
              <a:gd name="T15" fmla="*/ 1241377 h 1241377"/>
              <a:gd name="T16" fmla="*/ 0 w 8424000"/>
              <a:gd name="T17" fmla="*/ 1241377 h 1241377"/>
              <a:gd name="T18" fmla="*/ 0 w 8424000"/>
              <a:gd name="T19" fmla="*/ 357538 h 1241377"/>
              <a:gd name="T20" fmla="*/ 357538 w 8424000"/>
              <a:gd name="T21" fmla="*/ 0 h 124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24000" h="1241377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1241377"/>
                </a:lnTo>
                <a:lnTo>
                  <a:pt x="0" y="1241377"/>
                </a:ln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4" name="Kuva 13" descr="hsl_vaaka_sininen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876925"/>
            <a:ext cx="1158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783" y="836713"/>
            <a:ext cx="7488633" cy="4608512"/>
          </a:xfrm>
        </p:spPr>
        <p:txBody>
          <a:bodyPr anchor="t"/>
          <a:lstStyle>
            <a:lvl1pPr algn="l">
              <a:lnSpc>
                <a:spcPct val="9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700FA-E4DD-4839-A0A1-F51D218134DC}" type="datetime1">
              <a:rPr lang="fi-FI" smtClean="0"/>
              <a:t>29.6.2015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CAECB3-7E6E-492B-B232-91F0EB8C91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04221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49" y="1484784"/>
            <a:ext cx="8056563" cy="4392488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 marL="742950" indent="-285750">
              <a:lnSpc>
                <a:spcPct val="100000"/>
              </a:lnSpc>
              <a:spcAft>
                <a:spcPts val="600"/>
              </a:spcAft>
              <a:buFontTx/>
              <a:buBlip>
                <a:blip r:embed="rId2"/>
              </a:buBlip>
              <a:defRPr/>
            </a:lvl2pPr>
            <a:lvl3pPr marL="1143000" indent="-228600">
              <a:lnSpc>
                <a:spcPct val="100000"/>
              </a:lnSpc>
              <a:spcAft>
                <a:spcPts val="600"/>
              </a:spcAft>
              <a:buFontTx/>
              <a:buBlip>
                <a:blip r:embed="rId2"/>
              </a:buBlip>
              <a:defRPr sz="1600"/>
            </a:lvl3pPr>
            <a:lvl4pPr marL="1600200" indent="-228600">
              <a:lnSpc>
                <a:spcPct val="100000"/>
              </a:lnSpc>
              <a:spcAft>
                <a:spcPts val="600"/>
              </a:spcAft>
              <a:buFontTx/>
              <a:buBlip>
                <a:blip r:embed="rId2"/>
              </a:buBlip>
              <a:defRPr sz="1600"/>
            </a:lvl4pPr>
            <a:lvl5pPr marL="2057400" indent="-228600">
              <a:lnSpc>
                <a:spcPct val="100000"/>
              </a:lnSpc>
              <a:spcAft>
                <a:spcPts val="600"/>
              </a:spcAft>
              <a:buFontTx/>
              <a:buBlip>
                <a:blip r:embed="rId2"/>
              </a:buBlip>
              <a:defRPr sz="1600"/>
            </a:lvl5pPr>
            <a:lvl6pPr marL="2514600" indent="-228600">
              <a:buFont typeface="Wingdings" panose="05000000000000000000" pitchFamily="2" charset="2"/>
              <a:buChar char=""/>
              <a:defRPr sz="1600"/>
            </a:lvl6pPr>
            <a:lvl7pPr marL="2971800" indent="-228600">
              <a:buFont typeface="Wingdings" panose="05000000000000000000" pitchFamily="2" charset="2"/>
              <a:buChar char=""/>
              <a:defRPr sz="1600"/>
            </a:lvl7pPr>
            <a:lvl8pPr marL="3429000" indent="-228600">
              <a:buFont typeface="Wingdings" panose="05000000000000000000" pitchFamily="2" charset="2"/>
              <a:buChar char=""/>
              <a:defRPr sz="1600"/>
            </a:lvl8pPr>
            <a:lvl9pPr marL="3886200" indent="-228600">
              <a:buFont typeface="Wingdings" panose="05000000000000000000" pitchFamily="2" charset="2"/>
              <a:buChar char=""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33DA4-08EE-45D7-993D-58841D4B676A}" type="datetime1">
              <a:rPr lang="fi-FI" smtClean="0"/>
              <a:t>29.6.2015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E5A3-7D48-4643-99D9-D3F9AE54B9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0050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/>
        </p:nvSpPr>
        <p:spPr bwMode="ltGray">
          <a:xfrm>
            <a:off x="360363" y="5616575"/>
            <a:ext cx="8423275" cy="1241425"/>
          </a:xfrm>
          <a:custGeom>
            <a:avLst/>
            <a:gdLst>
              <a:gd name="T0" fmla="*/ 357538 w 8424000"/>
              <a:gd name="T1" fmla="*/ 0 h 1241377"/>
              <a:gd name="T2" fmla="*/ 1007644 w 8424000"/>
              <a:gd name="T3" fmla="*/ 0 h 1241377"/>
              <a:gd name="T4" fmla="*/ 1787646 w 8424000"/>
              <a:gd name="T5" fmla="*/ 0 h 1241377"/>
              <a:gd name="T6" fmla="*/ 6636354 w 8424000"/>
              <a:gd name="T7" fmla="*/ 0 h 1241377"/>
              <a:gd name="T8" fmla="*/ 7416356 w 8424000"/>
              <a:gd name="T9" fmla="*/ 0 h 1241377"/>
              <a:gd name="T10" fmla="*/ 8066462 w 8424000"/>
              <a:gd name="T11" fmla="*/ 0 h 1241377"/>
              <a:gd name="T12" fmla="*/ 8424000 w 8424000"/>
              <a:gd name="T13" fmla="*/ 357538 h 1241377"/>
              <a:gd name="T14" fmla="*/ 8424000 w 8424000"/>
              <a:gd name="T15" fmla="*/ 1241377 h 1241377"/>
              <a:gd name="T16" fmla="*/ 0 w 8424000"/>
              <a:gd name="T17" fmla="*/ 1241377 h 1241377"/>
              <a:gd name="T18" fmla="*/ 0 w 8424000"/>
              <a:gd name="T19" fmla="*/ 357538 h 1241377"/>
              <a:gd name="T20" fmla="*/ 357538 w 8424000"/>
              <a:gd name="T21" fmla="*/ 0 h 124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24000" h="1241377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1241377"/>
                </a:lnTo>
                <a:lnTo>
                  <a:pt x="0" y="1241377"/>
                </a:ln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4" name="Kuva 13" descr="hsl_vaaka_sininen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876925"/>
            <a:ext cx="1158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783" y="836713"/>
            <a:ext cx="7488633" cy="4608512"/>
          </a:xfrm>
        </p:spPr>
        <p:txBody>
          <a:bodyPr anchor="t"/>
          <a:lstStyle>
            <a:lvl1pPr algn="l">
              <a:lnSpc>
                <a:spcPct val="9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A9CE3E-7FCB-4BBF-88B0-75B18A19EB99}" type="datetime1">
              <a:rPr lang="fi-FI" smtClean="0"/>
              <a:t>29.6.2015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D1BFC0-ADB2-414E-A317-60729220951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51563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1">
    <p:bg>
      <p:bgPr>
        <a:solidFill>
          <a:srgbClr val="007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/>
        </p:nvSpPr>
        <p:spPr bwMode="auto">
          <a:xfrm>
            <a:off x="360363" y="5616575"/>
            <a:ext cx="8423275" cy="1241425"/>
          </a:xfrm>
          <a:custGeom>
            <a:avLst/>
            <a:gdLst>
              <a:gd name="T0" fmla="*/ 357538 w 8424000"/>
              <a:gd name="T1" fmla="*/ 0 h 1241377"/>
              <a:gd name="T2" fmla="*/ 1007644 w 8424000"/>
              <a:gd name="T3" fmla="*/ 0 h 1241377"/>
              <a:gd name="T4" fmla="*/ 1787646 w 8424000"/>
              <a:gd name="T5" fmla="*/ 0 h 1241377"/>
              <a:gd name="T6" fmla="*/ 6636354 w 8424000"/>
              <a:gd name="T7" fmla="*/ 0 h 1241377"/>
              <a:gd name="T8" fmla="*/ 7416356 w 8424000"/>
              <a:gd name="T9" fmla="*/ 0 h 1241377"/>
              <a:gd name="T10" fmla="*/ 8066462 w 8424000"/>
              <a:gd name="T11" fmla="*/ 0 h 1241377"/>
              <a:gd name="T12" fmla="*/ 8424000 w 8424000"/>
              <a:gd name="T13" fmla="*/ 357538 h 1241377"/>
              <a:gd name="T14" fmla="*/ 8424000 w 8424000"/>
              <a:gd name="T15" fmla="*/ 1241377 h 1241377"/>
              <a:gd name="T16" fmla="*/ 0 w 8424000"/>
              <a:gd name="T17" fmla="*/ 1241377 h 1241377"/>
              <a:gd name="T18" fmla="*/ 0 w 8424000"/>
              <a:gd name="T19" fmla="*/ 357538 h 1241377"/>
              <a:gd name="T20" fmla="*/ 357538 w 8424000"/>
              <a:gd name="T21" fmla="*/ 0 h 124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24000" h="1241377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1241377"/>
                </a:lnTo>
                <a:lnTo>
                  <a:pt x="0" y="1241377"/>
                </a:ln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4" name="Kuva 9" descr="hsl_vaaka_sininen_rgb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878513"/>
            <a:ext cx="1152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783" y="836713"/>
            <a:ext cx="7488633" cy="4608512"/>
          </a:xfrm>
        </p:spPr>
        <p:txBody>
          <a:bodyPr anchor="t"/>
          <a:lstStyle>
            <a:lvl1pPr algn="l">
              <a:lnSpc>
                <a:spcPct val="90000"/>
              </a:lnSpc>
              <a:defRPr sz="55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596188" y="6092825"/>
            <a:ext cx="1030287" cy="209550"/>
          </a:xfrm>
        </p:spPr>
        <p:txBody>
          <a:bodyPr/>
          <a:lstStyle>
            <a:lvl1pPr algn="r">
              <a:lnSpc>
                <a:spcPct val="90000"/>
              </a:lnSpc>
              <a:spcBef>
                <a:spcPct val="0"/>
              </a:spcBef>
              <a:buFontTx/>
              <a:buNone/>
              <a:defRPr sz="1000" smtClean="0">
                <a:solidFill>
                  <a:srgbClr val="007AC9"/>
                </a:solidFill>
              </a:defRPr>
            </a:lvl1pPr>
          </a:lstStyle>
          <a:p>
            <a:pPr>
              <a:defRPr/>
            </a:pPr>
            <a:fld id="{C1DB3C73-CDBF-4A32-A0C0-D15B70382B57}" type="datetime1">
              <a:rPr lang="fi-FI" smtClean="0"/>
              <a:t>29.6.2015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172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/>
        </p:nvSpPr>
        <p:spPr bwMode="auto">
          <a:xfrm>
            <a:off x="360363" y="5616575"/>
            <a:ext cx="8423275" cy="1241425"/>
          </a:xfrm>
          <a:custGeom>
            <a:avLst/>
            <a:gdLst>
              <a:gd name="T0" fmla="*/ 357538 w 8424000"/>
              <a:gd name="T1" fmla="*/ 0 h 1241377"/>
              <a:gd name="T2" fmla="*/ 1007644 w 8424000"/>
              <a:gd name="T3" fmla="*/ 0 h 1241377"/>
              <a:gd name="T4" fmla="*/ 1787646 w 8424000"/>
              <a:gd name="T5" fmla="*/ 0 h 1241377"/>
              <a:gd name="T6" fmla="*/ 6636354 w 8424000"/>
              <a:gd name="T7" fmla="*/ 0 h 1241377"/>
              <a:gd name="T8" fmla="*/ 7416356 w 8424000"/>
              <a:gd name="T9" fmla="*/ 0 h 1241377"/>
              <a:gd name="T10" fmla="*/ 8066462 w 8424000"/>
              <a:gd name="T11" fmla="*/ 0 h 1241377"/>
              <a:gd name="T12" fmla="*/ 8424000 w 8424000"/>
              <a:gd name="T13" fmla="*/ 357538 h 1241377"/>
              <a:gd name="T14" fmla="*/ 8424000 w 8424000"/>
              <a:gd name="T15" fmla="*/ 1241377 h 1241377"/>
              <a:gd name="T16" fmla="*/ 0 w 8424000"/>
              <a:gd name="T17" fmla="*/ 1241377 h 1241377"/>
              <a:gd name="T18" fmla="*/ 0 w 8424000"/>
              <a:gd name="T19" fmla="*/ 357538 h 1241377"/>
              <a:gd name="T20" fmla="*/ 357538 w 8424000"/>
              <a:gd name="T21" fmla="*/ 0 h 124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24000" h="1241377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1241377"/>
                </a:lnTo>
                <a:lnTo>
                  <a:pt x="0" y="1241377"/>
                </a:ln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4" name="Kuva 8" descr="hsl_vaaka_sininen_rgb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878513"/>
            <a:ext cx="1152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783" y="836713"/>
            <a:ext cx="7488633" cy="4608512"/>
          </a:xfrm>
        </p:spPr>
        <p:txBody>
          <a:bodyPr anchor="t"/>
          <a:lstStyle>
            <a:lvl1pPr algn="l">
              <a:lnSpc>
                <a:spcPct val="90000"/>
              </a:lnSpc>
              <a:defRPr sz="55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596188" y="6092825"/>
            <a:ext cx="1030287" cy="209550"/>
          </a:xfrm>
        </p:spPr>
        <p:txBody>
          <a:bodyPr/>
          <a:lstStyle>
            <a:lvl1pPr algn="r">
              <a:lnSpc>
                <a:spcPct val="90000"/>
              </a:lnSpc>
              <a:spcBef>
                <a:spcPct val="0"/>
              </a:spcBef>
              <a:buFontTx/>
              <a:buNone/>
              <a:defRPr sz="1000" smtClean="0">
                <a:solidFill>
                  <a:srgbClr val="007AC9"/>
                </a:solidFill>
              </a:defRPr>
            </a:lvl1pPr>
          </a:lstStyle>
          <a:p>
            <a:pPr>
              <a:defRPr/>
            </a:pPr>
            <a:fld id="{530BA04C-FD4A-4045-9B92-CE43C0364842}" type="datetime1">
              <a:rPr lang="fi-FI" smtClean="0"/>
              <a:t>29.6.2015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046610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/>
        </p:nvSpPr>
        <p:spPr bwMode="auto">
          <a:xfrm>
            <a:off x="360363" y="5616575"/>
            <a:ext cx="8423275" cy="1241425"/>
          </a:xfrm>
          <a:custGeom>
            <a:avLst/>
            <a:gdLst>
              <a:gd name="T0" fmla="*/ 357538 w 8424000"/>
              <a:gd name="T1" fmla="*/ 0 h 1241377"/>
              <a:gd name="T2" fmla="*/ 1007644 w 8424000"/>
              <a:gd name="T3" fmla="*/ 0 h 1241377"/>
              <a:gd name="T4" fmla="*/ 1787646 w 8424000"/>
              <a:gd name="T5" fmla="*/ 0 h 1241377"/>
              <a:gd name="T6" fmla="*/ 6636354 w 8424000"/>
              <a:gd name="T7" fmla="*/ 0 h 1241377"/>
              <a:gd name="T8" fmla="*/ 7416356 w 8424000"/>
              <a:gd name="T9" fmla="*/ 0 h 1241377"/>
              <a:gd name="T10" fmla="*/ 8066462 w 8424000"/>
              <a:gd name="T11" fmla="*/ 0 h 1241377"/>
              <a:gd name="T12" fmla="*/ 8424000 w 8424000"/>
              <a:gd name="T13" fmla="*/ 357538 h 1241377"/>
              <a:gd name="T14" fmla="*/ 8424000 w 8424000"/>
              <a:gd name="T15" fmla="*/ 1241377 h 1241377"/>
              <a:gd name="T16" fmla="*/ 0 w 8424000"/>
              <a:gd name="T17" fmla="*/ 1241377 h 1241377"/>
              <a:gd name="T18" fmla="*/ 0 w 8424000"/>
              <a:gd name="T19" fmla="*/ 357538 h 1241377"/>
              <a:gd name="T20" fmla="*/ 357538 w 8424000"/>
              <a:gd name="T21" fmla="*/ 0 h 124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24000" h="1241377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1241377"/>
                </a:lnTo>
                <a:lnTo>
                  <a:pt x="0" y="1241377"/>
                </a:ln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4" name="Kuva 8" descr="hsl_vaaka_sininen_rgb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878513"/>
            <a:ext cx="1152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783" y="836713"/>
            <a:ext cx="7488633" cy="4608512"/>
          </a:xfrm>
        </p:spPr>
        <p:txBody>
          <a:bodyPr anchor="t"/>
          <a:lstStyle>
            <a:lvl1pPr algn="l">
              <a:lnSpc>
                <a:spcPct val="90000"/>
              </a:lnSpc>
              <a:defRPr sz="55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596188" y="6092825"/>
            <a:ext cx="1030287" cy="209550"/>
          </a:xfrm>
        </p:spPr>
        <p:txBody>
          <a:bodyPr/>
          <a:lstStyle>
            <a:lvl1pPr algn="r">
              <a:lnSpc>
                <a:spcPct val="90000"/>
              </a:lnSpc>
              <a:spcBef>
                <a:spcPct val="0"/>
              </a:spcBef>
              <a:buFontTx/>
              <a:buNone/>
              <a:defRPr sz="1000" smtClean="0">
                <a:solidFill>
                  <a:srgbClr val="007AC9"/>
                </a:solidFill>
              </a:defRPr>
            </a:lvl1pPr>
          </a:lstStyle>
          <a:p>
            <a:pPr>
              <a:defRPr/>
            </a:pPr>
            <a:fld id="{581DAD81-D974-45BA-98D2-83E4EAED80E0}" type="datetime1">
              <a:rPr lang="fi-FI" smtClean="0"/>
              <a:t>29.6.2015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383065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/>
        </p:nvSpPr>
        <p:spPr bwMode="auto">
          <a:xfrm>
            <a:off x="360363" y="5616575"/>
            <a:ext cx="8423275" cy="1241425"/>
          </a:xfrm>
          <a:custGeom>
            <a:avLst/>
            <a:gdLst>
              <a:gd name="T0" fmla="*/ 357538 w 8424000"/>
              <a:gd name="T1" fmla="*/ 0 h 1241377"/>
              <a:gd name="T2" fmla="*/ 1007644 w 8424000"/>
              <a:gd name="T3" fmla="*/ 0 h 1241377"/>
              <a:gd name="T4" fmla="*/ 1787646 w 8424000"/>
              <a:gd name="T5" fmla="*/ 0 h 1241377"/>
              <a:gd name="T6" fmla="*/ 6636354 w 8424000"/>
              <a:gd name="T7" fmla="*/ 0 h 1241377"/>
              <a:gd name="T8" fmla="*/ 7416356 w 8424000"/>
              <a:gd name="T9" fmla="*/ 0 h 1241377"/>
              <a:gd name="T10" fmla="*/ 8066462 w 8424000"/>
              <a:gd name="T11" fmla="*/ 0 h 1241377"/>
              <a:gd name="T12" fmla="*/ 8424000 w 8424000"/>
              <a:gd name="T13" fmla="*/ 357538 h 1241377"/>
              <a:gd name="T14" fmla="*/ 8424000 w 8424000"/>
              <a:gd name="T15" fmla="*/ 1241377 h 1241377"/>
              <a:gd name="T16" fmla="*/ 0 w 8424000"/>
              <a:gd name="T17" fmla="*/ 1241377 h 1241377"/>
              <a:gd name="T18" fmla="*/ 0 w 8424000"/>
              <a:gd name="T19" fmla="*/ 357538 h 1241377"/>
              <a:gd name="T20" fmla="*/ 357538 w 8424000"/>
              <a:gd name="T21" fmla="*/ 0 h 124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24000" h="1241377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1241377"/>
                </a:lnTo>
                <a:lnTo>
                  <a:pt x="0" y="1241377"/>
                </a:ln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4" name="Kuva 8" descr="hsl_vaaka_sininen_rgb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878513"/>
            <a:ext cx="1152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783" y="836713"/>
            <a:ext cx="7488633" cy="4608512"/>
          </a:xfrm>
        </p:spPr>
        <p:txBody>
          <a:bodyPr anchor="t"/>
          <a:lstStyle>
            <a:lvl1pPr algn="l">
              <a:lnSpc>
                <a:spcPct val="90000"/>
              </a:lnSpc>
              <a:defRPr sz="55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596188" y="6092825"/>
            <a:ext cx="1030287" cy="209550"/>
          </a:xfrm>
        </p:spPr>
        <p:txBody>
          <a:bodyPr/>
          <a:lstStyle>
            <a:lvl1pPr algn="r">
              <a:lnSpc>
                <a:spcPct val="90000"/>
              </a:lnSpc>
              <a:spcBef>
                <a:spcPct val="0"/>
              </a:spcBef>
              <a:buFontTx/>
              <a:buNone/>
              <a:defRPr sz="1000" smtClean="0">
                <a:solidFill>
                  <a:srgbClr val="007AC9"/>
                </a:solidFill>
              </a:defRPr>
            </a:lvl1pPr>
          </a:lstStyle>
          <a:p>
            <a:pPr>
              <a:defRPr/>
            </a:pPr>
            <a:fld id="{D0DB53AB-7AFA-4200-AA24-603FB310BB95}" type="datetime1">
              <a:rPr lang="fi-FI" smtClean="0"/>
              <a:t>29.6.2015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91490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/>
        </p:nvSpPr>
        <p:spPr bwMode="auto">
          <a:xfrm>
            <a:off x="360363" y="5616575"/>
            <a:ext cx="8423275" cy="1241425"/>
          </a:xfrm>
          <a:custGeom>
            <a:avLst/>
            <a:gdLst>
              <a:gd name="T0" fmla="*/ 357538 w 8424000"/>
              <a:gd name="T1" fmla="*/ 0 h 1241377"/>
              <a:gd name="T2" fmla="*/ 1007644 w 8424000"/>
              <a:gd name="T3" fmla="*/ 0 h 1241377"/>
              <a:gd name="T4" fmla="*/ 1787646 w 8424000"/>
              <a:gd name="T5" fmla="*/ 0 h 1241377"/>
              <a:gd name="T6" fmla="*/ 6636354 w 8424000"/>
              <a:gd name="T7" fmla="*/ 0 h 1241377"/>
              <a:gd name="T8" fmla="*/ 7416356 w 8424000"/>
              <a:gd name="T9" fmla="*/ 0 h 1241377"/>
              <a:gd name="T10" fmla="*/ 8066462 w 8424000"/>
              <a:gd name="T11" fmla="*/ 0 h 1241377"/>
              <a:gd name="T12" fmla="*/ 8424000 w 8424000"/>
              <a:gd name="T13" fmla="*/ 357538 h 1241377"/>
              <a:gd name="T14" fmla="*/ 8424000 w 8424000"/>
              <a:gd name="T15" fmla="*/ 1241377 h 1241377"/>
              <a:gd name="T16" fmla="*/ 0 w 8424000"/>
              <a:gd name="T17" fmla="*/ 1241377 h 1241377"/>
              <a:gd name="T18" fmla="*/ 0 w 8424000"/>
              <a:gd name="T19" fmla="*/ 357538 h 1241377"/>
              <a:gd name="T20" fmla="*/ 357538 w 8424000"/>
              <a:gd name="T21" fmla="*/ 0 h 124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24000" h="1241377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1241377"/>
                </a:lnTo>
                <a:lnTo>
                  <a:pt x="0" y="1241377"/>
                </a:ln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4" name="Kuva 8" descr="hsl_vaaka_sininen_rgb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878513"/>
            <a:ext cx="1152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783" y="836713"/>
            <a:ext cx="7488633" cy="4608512"/>
          </a:xfrm>
        </p:spPr>
        <p:txBody>
          <a:bodyPr anchor="t"/>
          <a:lstStyle>
            <a:lvl1pPr algn="l">
              <a:lnSpc>
                <a:spcPct val="90000"/>
              </a:lnSpc>
              <a:defRPr sz="55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596188" y="6092825"/>
            <a:ext cx="1030287" cy="209550"/>
          </a:xfrm>
        </p:spPr>
        <p:txBody>
          <a:bodyPr/>
          <a:lstStyle>
            <a:lvl1pPr algn="r">
              <a:lnSpc>
                <a:spcPct val="90000"/>
              </a:lnSpc>
              <a:spcBef>
                <a:spcPct val="0"/>
              </a:spcBef>
              <a:buFontTx/>
              <a:buNone/>
              <a:defRPr sz="1000" smtClean="0">
                <a:solidFill>
                  <a:srgbClr val="007AC9"/>
                </a:solidFill>
              </a:defRPr>
            </a:lvl1pPr>
          </a:lstStyle>
          <a:p>
            <a:pPr>
              <a:defRPr/>
            </a:pPr>
            <a:fld id="{560681CD-E834-4BF8-9D60-909647463E31}" type="datetime1">
              <a:rPr lang="fi-FI" smtClean="0"/>
              <a:t>29.6.2015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943454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6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/>
        </p:nvSpPr>
        <p:spPr bwMode="auto">
          <a:xfrm>
            <a:off x="360363" y="5616575"/>
            <a:ext cx="8423275" cy="1241425"/>
          </a:xfrm>
          <a:custGeom>
            <a:avLst/>
            <a:gdLst>
              <a:gd name="T0" fmla="*/ 357538 w 8424000"/>
              <a:gd name="T1" fmla="*/ 0 h 1241377"/>
              <a:gd name="T2" fmla="*/ 1007644 w 8424000"/>
              <a:gd name="T3" fmla="*/ 0 h 1241377"/>
              <a:gd name="T4" fmla="*/ 1787646 w 8424000"/>
              <a:gd name="T5" fmla="*/ 0 h 1241377"/>
              <a:gd name="T6" fmla="*/ 6636354 w 8424000"/>
              <a:gd name="T7" fmla="*/ 0 h 1241377"/>
              <a:gd name="T8" fmla="*/ 7416356 w 8424000"/>
              <a:gd name="T9" fmla="*/ 0 h 1241377"/>
              <a:gd name="T10" fmla="*/ 8066462 w 8424000"/>
              <a:gd name="T11" fmla="*/ 0 h 1241377"/>
              <a:gd name="T12" fmla="*/ 8424000 w 8424000"/>
              <a:gd name="T13" fmla="*/ 357538 h 1241377"/>
              <a:gd name="T14" fmla="*/ 8424000 w 8424000"/>
              <a:gd name="T15" fmla="*/ 1241377 h 1241377"/>
              <a:gd name="T16" fmla="*/ 0 w 8424000"/>
              <a:gd name="T17" fmla="*/ 1241377 h 1241377"/>
              <a:gd name="T18" fmla="*/ 0 w 8424000"/>
              <a:gd name="T19" fmla="*/ 357538 h 1241377"/>
              <a:gd name="T20" fmla="*/ 357538 w 8424000"/>
              <a:gd name="T21" fmla="*/ 0 h 124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24000" h="1241377">
                <a:moveTo>
                  <a:pt x="357538" y="0"/>
                </a:moveTo>
                <a:lnTo>
                  <a:pt x="1007644" y="0"/>
                </a:lnTo>
                <a:lnTo>
                  <a:pt x="1787646" y="0"/>
                </a:lnTo>
                <a:lnTo>
                  <a:pt x="6636354" y="0"/>
                </a:lnTo>
                <a:lnTo>
                  <a:pt x="7416356" y="0"/>
                </a:lnTo>
                <a:lnTo>
                  <a:pt x="8066462" y="0"/>
                </a:lnTo>
                <a:cubicBezTo>
                  <a:pt x="8263925" y="0"/>
                  <a:pt x="8424000" y="160075"/>
                  <a:pt x="8424000" y="357538"/>
                </a:cubicBezTo>
                <a:lnTo>
                  <a:pt x="8424000" y="1241377"/>
                </a:lnTo>
                <a:lnTo>
                  <a:pt x="0" y="1241377"/>
                </a:lnTo>
                <a:lnTo>
                  <a:pt x="0" y="357538"/>
                </a:lnTo>
                <a:cubicBezTo>
                  <a:pt x="0" y="160075"/>
                  <a:pt x="160075" y="0"/>
                  <a:pt x="35753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/>
          <a:p>
            <a:endParaRPr lang="fi-FI"/>
          </a:p>
        </p:txBody>
      </p:sp>
      <p:pic>
        <p:nvPicPr>
          <p:cNvPr id="4" name="Kuva 9" descr="hsl_vaaka_sininen_rgb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878513"/>
            <a:ext cx="1152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783" y="836713"/>
            <a:ext cx="7488633" cy="4608512"/>
          </a:xfrm>
        </p:spPr>
        <p:txBody>
          <a:bodyPr anchor="t"/>
          <a:lstStyle>
            <a:lvl1pPr algn="l">
              <a:lnSpc>
                <a:spcPct val="90000"/>
              </a:lnSpc>
              <a:defRPr sz="55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596188" y="6092825"/>
            <a:ext cx="1030287" cy="209550"/>
          </a:xfrm>
        </p:spPr>
        <p:txBody>
          <a:bodyPr/>
          <a:lstStyle>
            <a:lvl1pPr algn="r">
              <a:lnSpc>
                <a:spcPct val="90000"/>
              </a:lnSpc>
              <a:spcBef>
                <a:spcPct val="0"/>
              </a:spcBef>
              <a:buFontTx/>
              <a:buNone/>
              <a:defRPr sz="1000" smtClean="0">
                <a:solidFill>
                  <a:srgbClr val="007AC9"/>
                </a:solidFill>
              </a:defRPr>
            </a:lvl1pPr>
          </a:lstStyle>
          <a:p>
            <a:pPr>
              <a:defRPr/>
            </a:pPr>
            <a:fld id="{F1F1B8C7-2F4A-45F2-9356-68E3005734C5}" type="datetime1">
              <a:rPr lang="fi-FI" smtClean="0"/>
              <a:t>29.6.2015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995563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0350"/>
            <a:ext cx="80565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56563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67625" y="6092825"/>
            <a:ext cx="92868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C16496-27F9-4BED-8D92-E537A6993A7F}" type="datetime1">
              <a:rPr lang="fi-FI" smtClean="0"/>
              <a:t>29.6.2015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1638" y="6092825"/>
            <a:ext cx="2941637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7563" y="6092825"/>
            <a:ext cx="5048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D1554F-7416-4B36-9BE4-B4981D75EA8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1" name="Kuva 9" descr="hsl_vaaka_sininen_rgb_2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021388"/>
            <a:ext cx="11509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2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693" r:id="rId12"/>
    <p:sldLayoutId id="2147483694" r:id="rId13"/>
    <p:sldLayoutId id="2147483695" r:id="rId14"/>
    <p:sldLayoutId id="2147483696" r:id="rId15"/>
    <p:sldLayoutId id="2147483707" r:id="rId16"/>
    <p:sldLayoutId id="2147483708" r:id="rId17"/>
    <p:sldLayoutId id="2147483709" r:id="rId1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AC9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AC9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AC9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7AC9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Font typeface="Arial" charset="0"/>
        <a:buChar char="−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Font typeface="Arial" charset="0"/>
        <a:buChar char="−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Font typeface="Arial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Font typeface="Arial" charset="0"/>
        <a:buChar char="−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−"/>
        <a:defRPr sz="2000">
          <a:solidFill>
            <a:srgbClr val="007AC9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−"/>
        <a:defRPr sz="2000">
          <a:solidFill>
            <a:srgbClr val="007AC9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−"/>
        <a:defRPr sz="2000">
          <a:solidFill>
            <a:srgbClr val="007AC9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−"/>
        <a:defRPr sz="2000">
          <a:solidFill>
            <a:srgbClr val="007AC9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l.fi/oppilaitoksill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ctrTitle"/>
          </p:nvPr>
        </p:nvSpPr>
        <p:spPr>
          <a:xfrm>
            <a:off x="827088" y="2852738"/>
            <a:ext cx="7561262" cy="1470025"/>
          </a:xfrm>
        </p:spPr>
        <p:txBody>
          <a:bodyPr/>
          <a:lstStyle/>
          <a:p>
            <a:r>
              <a:rPr lang="fi-FI" altLang="fi-FI" smtClean="0"/>
              <a:t>Meidän koulun liikkumissuunnitelma</a:t>
            </a:r>
            <a:br>
              <a:rPr lang="fi-FI" altLang="fi-FI" smtClean="0"/>
            </a:br>
            <a:r>
              <a:rPr lang="fi-FI" altLang="fi-FI" sz="2800" smtClean="0">
                <a:latin typeface="Gotham XNarrow Book" pitchFamily="50" charset="0"/>
              </a:rPr>
              <a:t>Hyvä koulutie vie pitkälle</a:t>
            </a:r>
            <a:endParaRPr lang="fi-FI" altLang="fi-FI" sz="4000" smtClean="0">
              <a:latin typeface="Gotham XNarrow Book" pitchFamily="50" charset="0"/>
            </a:endParaRPr>
          </a:p>
        </p:txBody>
      </p:sp>
      <p:sp>
        <p:nvSpPr>
          <p:cNvPr id="15363" name="Alaotsikko 2"/>
          <p:cNvSpPr>
            <a:spLocks noGrp="1"/>
          </p:cNvSpPr>
          <p:nvPr>
            <p:ph type="subTitle" idx="1"/>
          </p:nvPr>
        </p:nvSpPr>
        <p:spPr>
          <a:xfrm>
            <a:off x="828675" y="4748213"/>
            <a:ext cx="7559675" cy="838200"/>
          </a:xfrm>
        </p:spPr>
        <p:txBody>
          <a:bodyPr/>
          <a:lstStyle/>
          <a:p>
            <a:pPr algn="l"/>
            <a:r>
              <a:rPr lang="fi-FI" altLang="fi-FI" smtClean="0"/>
              <a:t>Täytä koulun nimi</a:t>
            </a:r>
          </a:p>
          <a:p>
            <a:pPr algn="l"/>
            <a:r>
              <a:rPr lang="fi-FI" altLang="fi-FI" sz="1800" smtClean="0"/>
              <a:t>Suunnitelman aloitus- ja lopetuspäivät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dirty="0" smtClean="0">
                <a:solidFill>
                  <a:srgbClr val="0070C0"/>
                </a:solidFill>
              </a:rPr>
              <a:t>Lomake 2 (koulun liikkumistutkimus)</a:t>
            </a:r>
            <a:r>
              <a:rPr lang="fi-FI" altLang="fi-FI" dirty="0" smtClean="0">
                <a:solidFill>
                  <a:srgbClr val="0070C0"/>
                </a:solidFill>
              </a:rPr>
              <a:t/>
            </a:r>
            <a:br>
              <a:rPr lang="fi-FI" altLang="fi-FI" dirty="0" smtClean="0">
                <a:solidFill>
                  <a:srgbClr val="0070C0"/>
                </a:solidFill>
              </a:rPr>
            </a:br>
            <a:r>
              <a:rPr lang="fi-FI" altLang="fi-FI" sz="2800" dirty="0" smtClean="0"/>
              <a:t>Miten meidän kouluun tullaan ja mennään?</a:t>
            </a:r>
            <a:endParaRPr lang="fi-FI" altLang="fi-FI" dirty="0" smtClean="0"/>
          </a:p>
        </p:txBody>
      </p:sp>
      <p:sp>
        <p:nvSpPr>
          <p:cNvPr id="21507" name="Sisällön paikkamerkki 2"/>
          <p:cNvSpPr>
            <a:spLocks noGrp="1"/>
          </p:cNvSpPr>
          <p:nvPr>
            <p:ph idx="1"/>
          </p:nvPr>
        </p:nvSpPr>
        <p:spPr>
          <a:xfrm>
            <a:off x="539750" y="1484313"/>
            <a:ext cx="8056563" cy="4392612"/>
          </a:xfrm>
        </p:spPr>
        <p:txBody>
          <a:bodyPr/>
          <a:lstStyle/>
          <a:p>
            <a:pPr>
              <a:buFont typeface="+mj-lt"/>
              <a:buAutoNum type="arabicPeriod" startAt="7"/>
            </a:pPr>
            <a:r>
              <a:rPr lang="fi-FI" altLang="fi-FI" sz="1600" dirty="0" smtClean="0"/>
              <a:t>Miten työharjoitteluun mennään?</a:t>
            </a:r>
          </a:p>
          <a:p>
            <a:pPr marL="355600" indent="0">
              <a:buNone/>
            </a:pPr>
            <a:endParaRPr lang="fi-FI" altLang="fi-FI" sz="1600" dirty="0" smtClean="0"/>
          </a:p>
          <a:p>
            <a:pPr>
              <a:buFont typeface="+mj-lt"/>
              <a:buAutoNum type="arabicPeriod" startAt="8"/>
            </a:pPr>
            <a:r>
              <a:rPr lang="fi-FI" altLang="fi-FI" sz="1600" dirty="0" smtClean="0"/>
              <a:t>Millä tai mitä kautta posteljooni tulee kouluun?</a:t>
            </a:r>
          </a:p>
          <a:p>
            <a:pPr marL="0" indent="0">
              <a:buNone/>
            </a:pPr>
            <a:endParaRPr lang="fi-FI" altLang="fi-FI" sz="1600" dirty="0" smtClean="0"/>
          </a:p>
          <a:p>
            <a:pPr>
              <a:buFont typeface="+mj-lt"/>
              <a:buAutoNum type="arabicPeriod" startAt="9"/>
            </a:pPr>
            <a:r>
              <a:rPr lang="fi-FI" altLang="fi-FI" sz="1600" dirty="0" smtClean="0"/>
              <a:t>Millä tai mitä kautta ruoka tulee keittiöön? Onko kuljetuksista vaaraa koululaisille</a:t>
            </a:r>
          </a:p>
          <a:p>
            <a:pPr marL="0" indent="0">
              <a:buNone/>
            </a:pPr>
            <a:endParaRPr lang="fi-FI" altLang="fi-FI" sz="1600" dirty="0" smtClean="0"/>
          </a:p>
          <a:p>
            <a:pPr>
              <a:buFont typeface="+mj-lt"/>
              <a:buAutoNum type="arabicPeriod" startAt="10"/>
            </a:pPr>
            <a:r>
              <a:rPr lang="fi-FI" altLang="fi-FI" sz="1600" dirty="0" smtClean="0"/>
              <a:t>Kuinka pitkä matka on lähimmälle joukkoliikenteen pysäkille tai asemalle?</a:t>
            </a:r>
          </a:p>
          <a:p>
            <a:pPr marL="0" indent="0">
              <a:buNone/>
            </a:pPr>
            <a:endParaRPr lang="fi-FI" altLang="fi-FI" sz="1600" dirty="0" smtClean="0"/>
          </a:p>
          <a:p>
            <a:pPr>
              <a:buFont typeface="+mj-lt"/>
              <a:buAutoNum type="arabicPeriod" startAt="11"/>
            </a:pPr>
            <a:r>
              <a:rPr lang="fi-FI" altLang="fi-FI" sz="1600" dirty="0" smtClean="0"/>
              <a:t>Miten pitkä on keskimääräinen koulutie?</a:t>
            </a:r>
          </a:p>
          <a:p>
            <a:pPr marL="0" indent="0">
              <a:buNone/>
            </a:pPr>
            <a:endParaRPr lang="fi-FI" altLang="fi-FI" sz="1600" dirty="0"/>
          </a:p>
          <a:p>
            <a:pPr marL="0" indent="0">
              <a:buNone/>
            </a:pPr>
            <a:r>
              <a:rPr lang="fi-FI" altLang="fi-FI" sz="1600" dirty="0"/>
              <a:t>Jos teitte karttatehtävän (tehtävä 3.2), liittäkää se tai kuva </a:t>
            </a:r>
            <a:r>
              <a:rPr lang="fi-FI" altLang="fi-FI" sz="1600" dirty="0" smtClean="0"/>
              <a:t>siitä </a:t>
            </a:r>
            <a:r>
              <a:rPr lang="fi-FI" altLang="fi-FI" sz="1600" dirty="0"/>
              <a:t>tähän raporttiin</a:t>
            </a:r>
            <a:r>
              <a:rPr lang="fi-FI" altLang="fi-FI" sz="1600" dirty="0" smtClean="0"/>
              <a:t>.</a:t>
            </a:r>
          </a:p>
          <a:p>
            <a:pPr marL="228600" indent="-228600">
              <a:buFont typeface="+mj-lt"/>
              <a:buAutoNum type="arabicPeriod" startAt="11"/>
            </a:pPr>
            <a:endParaRPr lang="fi-FI" altLang="fi-FI" sz="900" dirty="0" smtClean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492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Vaaranpaikkoja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600" dirty="0"/>
              <a:t>Kirjoita tähän havaintoja </a:t>
            </a:r>
            <a:r>
              <a:rPr lang="fi-FI" sz="1600" dirty="0">
                <a:solidFill>
                  <a:srgbClr val="0070C0"/>
                </a:solidFill>
              </a:rPr>
              <a:t>vaaranpaikoista </a:t>
            </a:r>
            <a:r>
              <a:rPr lang="fi-FI" sz="1600" b="1" dirty="0">
                <a:solidFill>
                  <a:srgbClr val="0070C0"/>
                </a:solidFill>
              </a:rPr>
              <a:t>koulun lähistöllä</a:t>
            </a:r>
            <a:r>
              <a:rPr lang="fi-FI" sz="1600" dirty="0" smtClean="0">
                <a:solidFill>
                  <a:srgbClr val="0070C0"/>
                </a:solidFill>
              </a:rPr>
              <a:t>.</a:t>
            </a:r>
            <a:endParaRPr lang="fi-FI" sz="1600" dirty="0"/>
          </a:p>
          <a:p>
            <a:r>
              <a:rPr lang="fi-FI" sz="1600" dirty="0" smtClean="0"/>
              <a:t>Kirjoita tähän minkälaisia </a:t>
            </a:r>
            <a:r>
              <a:rPr lang="fi-FI" sz="1600" dirty="0"/>
              <a:t>vaaratilanteita tai vaaranpaikkoja </a:t>
            </a:r>
            <a:r>
              <a:rPr lang="fi-FI" sz="1600" b="1" dirty="0">
                <a:solidFill>
                  <a:srgbClr val="0070C0"/>
                </a:solidFill>
              </a:rPr>
              <a:t>kauempaa tulevat</a:t>
            </a:r>
            <a:r>
              <a:rPr lang="fi-FI" sz="1600" dirty="0">
                <a:solidFill>
                  <a:srgbClr val="0070C0"/>
                </a:solidFill>
              </a:rPr>
              <a:t> </a:t>
            </a:r>
            <a:r>
              <a:rPr lang="fi-FI" sz="1600" dirty="0"/>
              <a:t>oppilaat kohtaavat koulumatkansa varrella</a:t>
            </a:r>
            <a:r>
              <a:rPr lang="fi-FI" sz="1600" dirty="0" smtClean="0"/>
              <a:t>?</a:t>
            </a:r>
            <a:endParaRPr lang="fi-FI" sz="16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  <p:sp>
        <p:nvSpPr>
          <p:cNvPr id="5" name="Tasakylkinen kolmio 4"/>
          <p:cNvSpPr/>
          <p:nvPr/>
        </p:nvSpPr>
        <p:spPr bwMode="auto">
          <a:xfrm rot="8057140">
            <a:off x="8623892" y="6523239"/>
            <a:ext cx="700301" cy="362889"/>
          </a:xfrm>
          <a:prstGeom prst="triangle">
            <a:avLst>
              <a:gd name="adj" fmla="val 47261"/>
            </a:avLst>
          </a:prstGeom>
          <a:solidFill>
            <a:srgbClr val="DC04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rgbClr val="007AC9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Kulkutapajakauma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798058"/>
              </p:ext>
            </p:extLst>
          </p:nvPr>
        </p:nvGraphicFramePr>
        <p:xfrm>
          <a:off x="539750" y="1484313"/>
          <a:ext cx="8056566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38"/>
                <a:gridCol w="1150938"/>
                <a:gridCol w="1150938"/>
                <a:gridCol w="1150938"/>
                <a:gridCol w="1150938"/>
                <a:gridCol w="1150938"/>
                <a:gridCol w="1150938"/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Jalankulku</a:t>
                      </a:r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Pyörä</a:t>
                      </a:r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Mopo / skootteri / mopoauto</a:t>
                      </a:r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Auto</a:t>
                      </a:r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Joukko-liikenne</a:t>
                      </a:r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Taksi</a:t>
                      </a:r>
                      <a:endParaRPr lang="fi-FI" sz="1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1. tutkimus</a:t>
                      </a:r>
                    </a:p>
                    <a:p>
                      <a:r>
                        <a:rPr lang="fi-FI" sz="1200" dirty="0" err="1" smtClean="0"/>
                        <a:t>pv.kk.vvvv</a:t>
                      </a:r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err="1" smtClean="0"/>
                        <a:t>lkm</a:t>
                      </a:r>
                      <a:endParaRPr lang="fi-FI" sz="1600" dirty="0" smtClean="0"/>
                    </a:p>
                    <a:p>
                      <a:r>
                        <a:rPr lang="fi-FI" sz="1600" dirty="0" smtClean="0"/>
                        <a:t>%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2. tutkimus</a:t>
                      </a:r>
                    </a:p>
                    <a:p>
                      <a:r>
                        <a:rPr lang="fi-FI" sz="1200" dirty="0" err="1" smtClean="0"/>
                        <a:t>pv.kk.vvvv</a:t>
                      </a:r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Suorakulmio 4"/>
          <p:cNvSpPr/>
          <p:nvPr/>
        </p:nvSpPr>
        <p:spPr>
          <a:xfrm>
            <a:off x="539552" y="3501008"/>
            <a:ext cx="80648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Mitä </a:t>
            </a:r>
            <a:r>
              <a:rPr lang="fi-FI" sz="1600" dirty="0"/>
              <a:t>ryhmiä, luokkia tai luokka-asteita kysely koski ja montako vastausta saatiin </a:t>
            </a:r>
            <a:r>
              <a:rPr lang="fi-FI" sz="1600" dirty="0" smtClean="0"/>
              <a:t>yhteensä.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Millainen </a:t>
            </a:r>
            <a:r>
              <a:rPr lang="fi-FI" sz="1600" dirty="0"/>
              <a:t>sää oli tutkimuksen </a:t>
            </a:r>
            <a:r>
              <a:rPr lang="fi-FI" sz="1600" dirty="0" smtClean="0"/>
              <a:t>aikana?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Tapahtuiko </a:t>
            </a:r>
            <a:r>
              <a:rPr lang="fi-FI" sz="1600" dirty="0"/>
              <a:t>tutkimuspäivänä jotain muuta erityistä, kuten teemapäivä tai joukkoliikenteen lakko?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Mitä </a:t>
            </a:r>
            <a:r>
              <a:rPr lang="fi-FI" sz="1600" dirty="0"/>
              <a:t>päätelmiä tuloksista voi tehdä?</a:t>
            </a:r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sp>
        <p:nvSpPr>
          <p:cNvPr id="6" name="Tasakylkinen kolmio 5"/>
          <p:cNvSpPr/>
          <p:nvPr/>
        </p:nvSpPr>
        <p:spPr bwMode="auto">
          <a:xfrm rot="8057140">
            <a:off x="8623892" y="6523239"/>
            <a:ext cx="700301" cy="362889"/>
          </a:xfrm>
          <a:prstGeom prst="triangle">
            <a:avLst>
              <a:gd name="adj" fmla="val 47261"/>
            </a:avLst>
          </a:prstGeom>
          <a:solidFill>
            <a:srgbClr val="DC04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rgbClr val="007AC9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8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Kannustimet ja rajoitteet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916223"/>
              </p:ext>
            </p:extLst>
          </p:nvPr>
        </p:nvGraphicFramePr>
        <p:xfrm>
          <a:off x="539750" y="1484313"/>
          <a:ext cx="805656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986"/>
                <a:gridCol w="3096344"/>
                <a:gridCol w="3304233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Kulkutapa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Kannustimet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Rajoitteet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Jalankulku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Pyöräily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Autokyyti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Joukkoliikenne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Taksikuljetus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Suorakulmio 4"/>
          <p:cNvSpPr/>
          <p:nvPr/>
        </p:nvSpPr>
        <p:spPr>
          <a:xfrm>
            <a:off x="539552" y="3861048"/>
            <a:ext cx="806489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/>
              <a:t>Ohjaavatko kannusteet ja rajoitteet liikkumista kestävämpään suuntaan?</a:t>
            </a:r>
          </a:p>
          <a:p>
            <a:r>
              <a:rPr lang="fi-FI" sz="1600" dirty="0"/>
              <a:t> </a:t>
            </a:r>
          </a:p>
          <a:p>
            <a:r>
              <a:rPr lang="fi-FI" sz="1600" dirty="0"/>
              <a:t>Kannustetaanko vai rajoitetaanko koulumatkaliikuntaa?</a:t>
            </a:r>
          </a:p>
          <a:p>
            <a:r>
              <a:rPr lang="fi-FI" sz="1600" dirty="0"/>
              <a:t> </a:t>
            </a:r>
          </a:p>
          <a:p>
            <a:r>
              <a:rPr lang="fi-FI" sz="1600" dirty="0"/>
              <a:t>Pitäisikö kannustimia ja rajoitteita muuttaa, jotta tavoitteet toteutuisivat?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6" name="Tasakylkinen kolmio 5"/>
          <p:cNvSpPr/>
          <p:nvPr/>
        </p:nvSpPr>
        <p:spPr bwMode="auto">
          <a:xfrm rot="8057140">
            <a:off x="8623892" y="6523239"/>
            <a:ext cx="700301" cy="362889"/>
          </a:xfrm>
          <a:prstGeom prst="triangle">
            <a:avLst>
              <a:gd name="adj" fmla="val 47261"/>
            </a:avLst>
          </a:prstGeom>
          <a:solidFill>
            <a:srgbClr val="DC04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rgbClr val="007AC9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74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064500" cy="1079500"/>
          </a:xfrm>
        </p:spPr>
        <p:txBody>
          <a:bodyPr/>
          <a:lstStyle/>
          <a:p>
            <a:r>
              <a:rPr lang="fi-FI" altLang="fi-FI" dirty="0" smtClean="0"/>
              <a:t>Tavoitteiden tarkennus</a:t>
            </a:r>
          </a:p>
        </p:txBody>
      </p:sp>
      <p:sp>
        <p:nvSpPr>
          <p:cNvPr id="17411" name="Sisällön paikkamerkki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56050" cy="43926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fi-FI" altLang="fi-FI" sz="2000" dirty="0" smtClean="0"/>
              <a:t>Tutkimuksen esiintuomia ongelmia:</a:t>
            </a:r>
          </a:p>
          <a:p>
            <a:pPr marL="0" indent="0">
              <a:buFont typeface="Arial" charset="0"/>
              <a:buNone/>
            </a:pPr>
            <a:endParaRPr lang="fi-FI" altLang="fi-FI" dirty="0" smtClean="0"/>
          </a:p>
          <a:p>
            <a:pPr marL="0" indent="0">
              <a:buFont typeface="Arial" charset="0"/>
              <a:buNone/>
            </a:pPr>
            <a:endParaRPr lang="fi-FI" altLang="fi-FI" dirty="0" smtClean="0"/>
          </a:p>
        </p:txBody>
      </p:sp>
      <p:sp>
        <p:nvSpPr>
          <p:cNvPr id="17412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956050" cy="43926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fi-FI" altLang="fi-FI" sz="2000" dirty="0" smtClean="0"/>
              <a:t>Tarkennettu tavoite:</a:t>
            </a:r>
          </a:p>
          <a:p>
            <a:pPr marL="0" indent="0">
              <a:buFont typeface="Arial" charset="0"/>
              <a:buNone/>
            </a:pPr>
            <a:endParaRPr lang="fi-FI" altLang="fi-FI" dirty="0" smtClean="0"/>
          </a:p>
          <a:p>
            <a:pPr marL="0" indent="0">
              <a:buFont typeface="Arial" charset="0"/>
              <a:buNone/>
            </a:pPr>
            <a:endParaRPr lang="fi-FI" altLang="fi-FI" dirty="0" smtClean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195D0-B17E-4D60-90C9-5E0325CAE9C3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5251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Toimintasuunnitelma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09660"/>
              </p:ext>
            </p:extLst>
          </p:nvPr>
        </p:nvGraphicFramePr>
        <p:xfrm>
          <a:off x="539750" y="1484313"/>
          <a:ext cx="8056565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2"/>
                <a:gridCol w="2736304"/>
                <a:gridCol w="1224136"/>
                <a:gridCol w="1224136"/>
                <a:gridCol w="1071987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Toimenpide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Tarkempi kuvaus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err="1" smtClean="0"/>
                        <a:t>Vastuu-henkilö(t</a:t>
                      </a:r>
                      <a:r>
                        <a:rPr lang="fi-FI" sz="1600" dirty="0" smtClean="0"/>
                        <a:t>)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Aikataulu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Tila</a:t>
                      </a:r>
                    </a:p>
                    <a:p>
                      <a:r>
                        <a:rPr lang="fi-FI" sz="1200" dirty="0" smtClean="0">
                          <a:solidFill>
                            <a:srgbClr val="FF0000"/>
                          </a:solidFill>
                        </a:rPr>
                        <a:t>S = suunniteltu T = toteutunut</a:t>
                      </a:r>
                      <a:endParaRPr lang="fi-FI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sp>
        <p:nvSpPr>
          <p:cNvPr id="6" name="Tasakylkinen kolmio 5"/>
          <p:cNvSpPr/>
          <p:nvPr/>
        </p:nvSpPr>
        <p:spPr bwMode="auto">
          <a:xfrm rot="8057140">
            <a:off x="8623892" y="6523239"/>
            <a:ext cx="700301" cy="362889"/>
          </a:xfrm>
          <a:prstGeom prst="triangle">
            <a:avLst>
              <a:gd name="adj" fmla="val 47261"/>
            </a:avLst>
          </a:prstGeom>
          <a:solidFill>
            <a:srgbClr val="DC04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rgbClr val="007AC9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7516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Markkinointisuunnitelma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855867"/>
              </p:ext>
            </p:extLst>
          </p:nvPr>
        </p:nvGraphicFramePr>
        <p:xfrm>
          <a:off x="539750" y="1484313"/>
          <a:ext cx="8208715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892"/>
                <a:gridCol w="1467358"/>
                <a:gridCol w="2274404"/>
                <a:gridCol w="1700932"/>
                <a:gridCol w="1152129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Viestinnän tavoite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Kohderyhmä</a:t>
                      </a:r>
                    </a:p>
                    <a:p>
                      <a:r>
                        <a:rPr lang="fi-FI" sz="1200" dirty="0" smtClean="0"/>
                        <a:t>(kenelle)</a:t>
                      </a:r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Pääviesti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Menetelmät / kanavat</a:t>
                      </a: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Aikataulu</a:t>
                      </a:r>
                      <a:endParaRPr lang="fi-FI" sz="14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sp>
        <p:nvSpPr>
          <p:cNvPr id="6" name="Tasakylkinen kolmio 5"/>
          <p:cNvSpPr/>
          <p:nvPr/>
        </p:nvSpPr>
        <p:spPr bwMode="auto">
          <a:xfrm rot="8057140">
            <a:off x="8623892" y="6523239"/>
            <a:ext cx="700301" cy="362889"/>
          </a:xfrm>
          <a:prstGeom prst="triangle">
            <a:avLst>
              <a:gd name="adj" fmla="val 47261"/>
            </a:avLst>
          </a:prstGeom>
          <a:solidFill>
            <a:srgbClr val="DC04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rgbClr val="007AC9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756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Suunnitelman seuranta ja jatkokehitys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600" dirty="0" smtClean="0"/>
              <a:t>Miksi toteutus onnistui tai epäonnistui?</a:t>
            </a:r>
          </a:p>
          <a:p>
            <a:pPr marL="355600" indent="0">
              <a:buNone/>
            </a:pPr>
            <a:endParaRPr lang="fi-FI" sz="1600" dirty="0" smtClean="0"/>
          </a:p>
          <a:p>
            <a:r>
              <a:rPr lang="fi-FI" sz="1600" dirty="0" smtClean="0"/>
              <a:t>Mikä suunnitelmassa oli haasteellisinta toteuttaa?</a:t>
            </a:r>
          </a:p>
          <a:p>
            <a:pPr marL="355600" indent="0">
              <a:buNone/>
            </a:pPr>
            <a:endParaRPr lang="fi-FI" sz="1600" dirty="0" smtClean="0"/>
          </a:p>
          <a:p>
            <a:r>
              <a:rPr lang="fi-FI" sz="1600" dirty="0" smtClean="0"/>
              <a:t>Miten yhteistyö sujui eri tahojen kesken?</a:t>
            </a:r>
          </a:p>
          <a:p>
            <a:pPr marL="355600" indent="0">
              <a:buNone/>
            </a:pPr>
            <a:endParaRPr lang="fi-FI" sz="1600" dirty="0" smtClean="0"/>
          </a:p>
          <a:p>
            <a:r>
              <a:rPr lang="fi-FI" sz="1600" dirty="0" smtClean="0"/>
              <a:t>Mitä olisi voinut tehdä toisin?</a:t>
            </a:r>
          </a:p>
          <a:p>
            <a:pPr marL="355600" indent="0">
              <a:buNone/>
            </a:pPr>
            <a:endParaRPr lang="fi-FI" sz="1600" dirty="0" smtClean="0"/>
          </a:p>
          <a:p>
            <a:r>
              <a:rPr lang="fi-FI" sz="1600" dirty="0" smtClean="0"/>
              <a:t>Milloin aloitetaan </a:t>
            </a:r>
            <a:r>
              <a:rPr lang="fi-FI" sz="1600" dirty="0"/>
              <a:t>uuden </a:t>
            </a:r>
            <a:r>
              <a:rPr lang="fi-FI" sz="1600" dirty="0" smtClean="0"/>
              <a:t>liikkumissuunnitelman </a:t>
            </a:r>
            <a:r>
              <a:rPr lang="fi-FI" sz="1600" dirty="0"/>
              <a:t>laadinta / liikkumissuunnitelman päivitys</a:t>
            </a:r>
            <a:r>
              <a:rPr lang="fi-FI" sz="1600" dirty="0" smtClean="0"/>
              <a:t>?</a:t>
            </a:r>
          </a:p>
          <a:p>
            <a:pPr marL="355600" indent="0">
              <a:buNone/>
            </a:pPr>
            <a:endParaRPr lang="fi-FI" sz="1600" dirty="0"/>
          </a:p>
          <a:p>
            <a:r>
              <a:rPr lang="fi-FI" sz="1600" dirty="0" smtClean="0"/>
              <a:t>Mikä </a:t>
            </a:r>
            <a:r>
              <a:rPr lang="fi-FI" sz="1600" dirty="0"/>
              <a:t>sen alkutavoite on?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  <p:sp>
        <p:nvSpPr>
          <p:cNvPr id="5" name="Tasakylkinen kolmio 4"/>
          <p:cNvSpPr/>
          <p:nvPr/>
        </p:nvSpPr>
        <p:spPr bwMode="auto">
          <a:xfrm rot="8057140">
            <a:off x="8623892" y="6523239"/>
            <a:ext cx="700301" cy="362889"/>
          </a:xfrm>
          <a:prstGeom prst="triangle">
            <a:avLst>
              <a:gd name="adj" fmla="val 47261"/>
            </a:avLst>
          </a:prstGeom>
          <a:solidFill>
            <a:srgbClr val="DC04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rgbClr val="007AC9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11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Liikkumissuunnitelman hyväksyminen allekirjoituksin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2060848"/>
            <a:ext cx="6120680" cy="3672408"/>
          </a:xfrm>
        </p:spPr>
        <p:txBody>
          <a:bodyPr/>
          <a:lstStyle/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Paikka </a:t>
            </a:r>
            <a:r>
              <a:rPr lang="fi-FI" sz="1200" dirty="0"/>
              <a:t>ja aika</a:t>
            </a:r>
            <a:r>
              <a:rPr lang="fi-FI" sz="1200" dirty="0" smtClean="0"/>
              <a:t>: __________________________________________________________</a:t>
            </a:r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r>
              <a:rPr lang="fi-FI" sz="1200" dirty="0" smtClean="0"/>
              <a:t>Koulun rehtori: __________________________________________________________</a:t>
            </a:r>
          </a:p>
          <a:p>
            <a:pPr marL="0" indent="0">
              <a:buNone/>
            </a:pPr>
            <a:r>
              <a:rPr lang="fi-FI" sz="1200" dirty="0" smtClean="0"/>
              <a:t>Nimen selvennys: </a:t>
            </a:r>
            <a:endParaRPr lang="fi-FI" sz="1200" dirty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sz="1200" dirty="0"/>
              <a:t>Koulun </a:t>
            </a:r>
            <a:r>
              <a:rPr lang="fi-FI" sz="1200" dirty="0" smtClean="0"/>
              <a:t>liikkumissuunnitelmatyön</a:t>
            </a:r>
            <a:br>
              <a:rPr lang="fi-FI" sz="1200" dirty="0" smtClean="0"/>
            </a:br>
            <a:r>
              <a:rPr lang="fi-FI" sz="1200" dirty="0" smtClean="0"/>
              <a:t>vastuuhenkilö: __________________________________________________________</a:t>
            </a:r>
            <a:endParaRPr lang="fi-FI" sz="1200" dirty="0"/>
          </a:p>
          <a:p>
            <a:pPr marL="0" indent="0">
              <a:buNone/>
            </a:pPr>
            <a:r>
              <a:rPr lang="fi-FI" sz="1200" dirty="0" smtClean="0"/>
              <a:t>Nimen selvennys: </a:t>
            </a:r>
            <a:endParaRPr lang="fi-FI" sz="1200" dirty="0"/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sz="1200" dirty="0"/>
              <a:t>Kunnan </a:t>
            </a:r>
            <a:r>
              <a:rPr lang="fi-FI" sz="1200" dirty="0" smtClean="0"/>
              <a:t>edustaja: ________________________________________________________</a:t>
            </a:r>
            <a:endParaRPr lang="fi-FI" sz="1200" dirty="0"/>
          </a:p>
          <a:p>
            <a:pPr marL="0" indent="0">
              <a:buNone/>
            </a:pPr>
            <a:r>
              <a:rPr lang="fi-FI" sz="1200" dirty="0" smtClean="0"/>
              <a:t>Nimen selvennys: </a:t>
            </a:r>
          </a:p>
          <a:p>
            <a:pPr marL="0" indent="0">
              <a:buNone/>
            </a:pPr>
            <a:endParaRPr lang="fi-FI" sz="1200" dirty="0" smtClean="0"/>
          </a:p>
          <a:p>
            <a:pPr marL="0" indent="0">
              <a:buNone/>
            </a:pPr>
            <a:r>
              <a:rPr lang="fi-FI" sz="1200" dirty="0" err="1"/>
              <a:t>HSL:n</a:t>
            </a:r>
            <a:r>
              <a:rPr lang="fi-FI" sz="1200" dirty="0"/>
              <a:t> </a:t>
            </a:r>
            <a:r>
              <a:rPr lang="fi-FI" sz="1200" dirty="0" smtClean="0"/>
              <a:t>edustaja: _________________________________________________________</a:t>
            </a:r>
            <a:endParaRPr lang="fi-FI" sz="1200" dirty="0"/>
          </a:p>
          <a:p>
            <a:pPr marL="0" indent="0">
              <a:buNone/>
            </a:pPr>
            <a:r>
              <a:rPr lang="fi-FI" sz="1200" dirty="0" smtClean="0"/>
              <a:t>Nimen selvennys: </a:t>
            </a:r>
            <a:endParaRPr lang="fi-FI" sz="12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6D9BB-B5B1-474E-8CD7-F54318085FFF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7150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Liite: kulkutapakysely tai havainnointitutkimus</a:t>
            </a:r>
            <a:endParaRPr lang="fi-FI" sz="28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949663"/>
              </p:ext>
            </p:extLst>
          </p:nvPr>
        </p:nvGraphicFramePr>
        <p:xfrm>
          <a:off x="539552" y="2492896"/>
          <a:ext cx="820891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84"/>
                <a:gridCol w="1173914"/>
                <a:gridCol w="1173914"/>
                <a:gridCol w="1173914"/>
                <a:gridCol w="1173914"/>
                <a:gridCol w="1173914"/>
                <a:gridCol w="1092057"/>
              </a:tblGrid>
              <a:tr h="299001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Kulkutapa:</a:t>
                      </a:r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rgbClr val="0070C0"/>
                          </a:solidFill>
                        </a:rPr>
                        <a:t>Kävely</a:t>
                      </a:r>
                      <a:endParaRPr lang="fi-FI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rgbClr val="0070C0"/>
                          </a:solidFill>
                        </a:rPr>
                        <a:t>Pyörä</a:t>
                      </a:r>
                      <a:endParaRPr lang="fi-FI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rgbClr val="0070C0"/>
                          </a:solidFill>
                        </a:rPr>
                        <a:t>Mopo / skootteri / mopoauto</a:t>
                      </a:r>
                      <a:endParaRPr lang="fi-FI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rgbClr val="0070C0"/>
                          </a:solidFill>
                        </a:rPr>
                        <a:t>Auto</a:t>
                      </a:r>
                      <a:endParaRPr lang="fi-FI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rgbClr val="0070C0"/>
                          </a:solidFill>
                        </a:rPr>
                        <a:t>Joukko-liikenne</a:t>
                      </a:r>
                      <a:endParaRPr lang="fi-FI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rgbClr val="0070C0"/>
                          </a:solidFill>
                        </a:rPr>
                        <a:t>Taksi</a:t>
                      </a:r>
                      <a:endParaRPr lang="fi-FI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i-FI" sz="14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i-FI" sz="1400" b="1" dirty="0" smtClean="0">
                          <a:solidFill>
                            <a:srgbClr val="00B0F0"/>
                          </a:solidFill>
                        </a:rPr>
                        <a:t>Lukumäärä:</a:t>
                      </a:r>
                    </a:p>
                    <a:p>
                      <a:endParaRPr lang="fi-FI" sz="1400" b="1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fi-FI" sz="1400" b="1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fi-FI" sz="1400" b="1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fi-FI" sz="1400" b="1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fi-FI" sz="1400" b="1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 smtClean="0"/>
                    </a:p>
                    <a:p>
                      <a:pPr algn="ctr"/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 smtClean="0"/>
                    </a:p>
                    <a:p>
                      <a:pPr algn="ctr"/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 smtClean="0"/>
                    </a:p>
                    <a:p>
                      <a:pPr algn="ctr"/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 smtClean="0"/>
                    </a:p>
                    <a:p>
                      <a:pPr algn="ctr"/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 smtClean="0"/>
                    </a:p>
                    <a:p>
                      <a:pPr algn="ctr"/>
                      <a:endParaRPr lang="fi-FI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 smtClean="0"/>
                    </a:p>
                    <a:p>
                      <a:pPr algn="ctr"/>
                      <a:endParaRPr lang="fi-FI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508710" y="4869160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aseline="0" dirty="0" smtClean="0"/>
              <a:t>Tehdään esim. käsi ylös – tutkimuksena</a:t>
            </a:r>
            <a:r>
              <a:rPr lang="fi-FI" sz="1200" dirty="0" smtClean="0"/>
              <a:t> luokissa.</a:t>
            </a:r>
          </a:p>
          <a:p>
            <a:endParaRPr lang="fi-FI" sz="1200" baseline="0" dirty="0" smtClean="0"/>
          </a:p>
          <a:p>
            <a:r>
              <a:rPr lang="fi-FI" sz="1200" baseline="0" dirty="0" smtClean="0"/>
              <a:t>Montako henkilöä tuli tänään kouluun tällä tavalla? Ilmoita kulkutapa pääasiallisen kulkutavan mukaan,</a:t>
            </a:r>
            <a:r>
              <a:rPr lang="fi-FI" sz="1200" dirty="0" smtClean="0"/>
              <a:t> eli se millä tavalla kuljettiin pisin osa matkasta.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539552" y="1772816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fi-FI" dirty="0" smtClean="0"/>
              <a:t>Luokka, </a:t>
            </a:r>
            <a:r>
              <a:rPr lang="fi-FI" dirty="0" smtClean="0"/>
              <a:t>ryhmä:</a:t>
            </a:r>
            <a:endParaRPr lang="fi-FI" dirty="0" smtClean="0"/>
          </a:p>
          <a:p>
            <a:pPr>
              <a:buNone/>
            </a:pPr>
            <a:r>
              <a:rPr lang="fi-FI" dirty="0" smtClean="0"/>
              <a:t>Päiväys: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2835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Käyttöohje: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>
          <a:xfrm>
            <a:off x="899592" y="1772815"/>
            <a:ext cx="7156971" cy="4104109"/>
          </a:xfrm>
        </p:spPr>
        <p:txBody>
          <a:bodyPr/>
          <a:lstStyle/>
          <a:p>
            <a:r>
              <a:rPr lang="fi-FI" sz="1800" dirty="0" smtClean="0"/>
              <a:t>Täytä </a:t>
            </a:r>
            <a:r>
              <a:rPr lang="fi-FI" sz="1800" dirty="0"/>
              <a:t>tämä raportti </a:t>
            </a:r>
            <a:r>
              <a:rPr lang="fi-FI" sz="1800" dirty="0" smtClean="0"/>
              <a:t>Meidän </a:t>
            </a:r>
            <a:r>
              <a:rPr lang="fi-FI" sz="1800" dirty="0"/>
              <a:t>koulun </a:t>
            </a:r>
            <a:r>
              <a:rPr lang="fi-FI" sz="1800" dirty="0" smtClean="0"/>
              <a:t>liikkumissuunnitelma -opuksen pohjalta. </a:t>
            </a:r>
            <a:r>
              <a:rPr lang="fi-FI" sz="1800" dirty="0" smtClean="0">
                <a:solidFill>
                  <a:srgbClr val="DC0451"/>
                </a:solidFill>
              </a:rPr>
              <a:t>Täytä vähintään punaisella kolmiolla merkityt diat</a:t>
            </a:r>
            <a:r>
              <a:rPr lang="fi-FI" sz="1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fi-FI" sz="1800" dirty="0" smtClean="0"/>
              <a:t>Korvaa </a:t>
            </a:r>
            <a:r>
              <a:rPr lang="fi-FI" sz="1800" dirty="0"/>
              <a:t>teksti tai täydennä lauseet koulun omalla tekstillä. </a:t>
            </a:r>
            <a:r>
              <a:rPr lang="fi-FI" sz="1800" dirty="0" smtClean="0"/>
              <a:t>Lisää halutessasi uusia dioja, omia kuvia ja tekstejä. Poista </a:t>
            </a:r>
            <a:r>
              <a:rPr lang="fi-FI" sz="1800" dirty="0"/>
              <a:t>lopuksi tämä </a:t>
            </a:r>
            <a:r>
              <a:rPr lang="fi-FI" sz="1800" dirty="0" smtClean="0"/>
              <a:t>ohjesivu.</a:t>
            </a:r>
          </a:p>
          <a:p>
            <a:r>
              <a:rPr lang="fi-FI" sz="1800" dirty="0" smtClean="0"/>
              <a:t>Valmis </a:t>
            </a:r>
            <a:r>
              <a:rPr lang="fi-FI" sz="1800" dirty="0"/>
              <a:t>raportti on lopullinen koulunne </a:t>
            </a:r>
            <a:r>
              <a:rPr lang="fi-FI" sz="1800" dirty="0" smtClean="0"/>
              <a:t>liikkumissuunnitelma.</a:t>
            </a:r>
          </a:p>
          <a:p>
            <a:r>
              <a:rPr lang="fi-FI" sz="1800" dirty="0" smtClean="0"/>
              <a:t>HSL myöntää alueella toimiville kouluille valmiista suunnitelmasta Hyvä koulutie vie pitkälle -merkin.</a:t>
            </a:r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 smtClean="0"/>
              <a:t>Materiaalitilaukset ja yhteydenotot: </a:t>
            </a:r>
            <a:r>
              <a:rPr lang="fi-FI" sz="1600" dirty="0" err="1"/>
              <a:t>yrityspalvelut@hsl.fi</a:t>
            </a:r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/>
              <a:t>Lisätietoa: </a:t>
            </a:r>
            <a:r>
              <a:rPr lang="fi-FI" sz="1600" dirty="0" err="1" smtClean="0">
                <a:hlinkClick r:id="rId2"/>
              </a:rPr>
              <a:t>www.hsl.fi/oppilaitoksille</a:t>
            </a:r>
            <a:endParaRPr lang="fi-FI" sz="1600" dirty="0" smtClean="0"/>
          </a:p>
        </p:txBody>
      </p:sp>
      <p:sp>
        <p:nvSpPr>
          <p:cNvPr id="4" name="Suorakulmio 3"/>
          <p:cNvSpPr/>
          <p:nvPr/>
        </p:nvSpPr>
        <p:spPr>
          <a:xfrm>
            <a:off x="5940152" y="5949280"/>
            <a:ext cx="269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fi-FI" dirty="0" smtClean="0">
                <a:solidFill>
                  <a:srgbClr val="FFFFFF"/>
                </a:solidFill>
              </a:rPr>
              <a:t>versio: 6/2015_alakoulu</a:t>
            </a:r>
            <a:br>
              <a:rPr lang="fi-FI" dirty="0" smtClean="0">
                <a:solidFill>
                  <a:srgbClr val="FFFFFF"/>
                </a:solidFill>
              </a:rPr>
            </a:b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090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064500" cy="1079500"/>
          </a:xfrm>
        </p:spPr>
        <p:txBody>
          <a:bodyPr/>
          <a:lstStyle/>
          <a:p>
            <a:r>
              <a:rPr lang="fi-FI" altLang="fi-FI" dirty="0" smtClean="0"/>
              <a:t>Mitä haluamme parantaa?</a:t>
            </a:r>
          </a:p>
        </p:txBody>
      </p:sp>
      <p:sp>
        <p:nvSpPr>
          <p:cNvPr id="17411" name="Sisällön paikkamerkki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56050" cy="43926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fi-FI" altLang="fi-FI" sz="2000" dirty="0" smtClean="0"/>
              <a:t>Ongelma:</a:t>
            </a:r>
          </a:p>
          <a:p>
            <a:pPr marL="0" indent="0">
              <a:buFont typeface="Arial" charset="0"/>
              <a:buNone/>
            </a:pPr>
            <a:endParaRPr lang="fi-FI" altLang="fi-FI" sz="2000" dirty="0" smtClean="0"/>
          </a:p>
          <a:p>
            <a:pPr marL="0" indent="0">
              <a:buFont typeface="Arial" charset="0"/>
              <a:buNone/>
            </a:pPr>
            <a:endParaRPr lang="fi-FI" altLang="fi-FI" sz="2000" dirty="0" smtClean="0"/>
          </a:p>
          <a:p>
            <a:pPr marL="0" indent="0">
              <a:buFont typeface="Arial" charset="0"/>
              <a:buNone/>
            </a:pPr>
            <a:endParaRPr lang="fi-FI" altLang="fi-FI" sz="2000" dirty="0"/>
          </a:p>
          <a:p>
            <a:pPr marL="0" indent="0">
              <a:buFont typeface="Arial" charset="0"/>
              <a:buNone/>
            </a:pPr>
            <a:endParaRPr lang="fi-FI" altLang="fi-FI" sz="2000" dirty="0" smtClean="0"/>
          </a:p>
          <a:p>
            <a:pPr marL="0" indent="0">
              <a:buFont typeface="Arial" charset="0"/>
              <a:buNone/>
            </a:pPr>
            <a:endParaRPr lang="fi-FI" altLang="fi-FI" dirty="0" smtClean="0"/>
          </a:p>
        </p:txBody>
      </p:sp>
      <p:sp>
        <p:nvSpPr>
          <p:cNvPr id="17412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956050" cy="43926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fi-FI" altLang="fi-FI" sz="2000" dirty="0" smtClean="0"/>
              <a:t>Alustava tavoite:</a:t>
            </a:r>
          </a:p>
          <a:p>
            <a:pPr marL="0" indent="0">
              <a:buFont typeface="Arial" charset="0"/>
              <a:buNone/>
            </a:pPr>
            <a:endParaRPr lang="fi-FI" altLang="fi-FI" sz="2000" dirty="0"/>
          </a:p>
          <a:p>
            <a:pPr marL="0" indent="0">
              <a:buFont typeface="Arial" charset="0"/>
              <a:buNone/>
            </a:pPr>
            <a:endParaRPr lang="fi-FI" altLang="fi-FI" sz="2000" dirty="0" smtClean="0"/>
          </a:p>
          <a:p>
            <a:pPr marL="0" indent="0">
              <a:buFont typeface="Arial" charset="0"/>
              <a:buNone/>
            </a:pPr>
            <a:endParaRPr lang="fi-FI" altLang="fi-FI" sz="2000" dirty="0"/>
          </a:p>
          <a:p>
            <a:pPr marL="0" indent="0">
              <a:buFont typeface="Arial" charset="0"/>
              <a:buNone/>
            </a:pPr>
            <a:endParaRPr lang="fi-FI" altLang="fi-FI" sz="2000" dirty="0" smtClean="0"/>
          </a:p>
          <a:p>
            <a:pPr marL="0" indent="0">
              <a:buFont typeface="Arial" charset="0"/>
              <a:buNone/>
            </a:pPr>
            <a:endParaRPr lang="fi-FI" altLang="fi-FI" dirty="0" smtClean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195D0-B17E-4D60-90C9-5E0325CAE9C3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3" name="Tasakylkinen kolmio 2"/>
          <p:cNvSpPr/>
          <p:nvPr/>
        </p:nvSpPr>
        <p:spPr bwMode="auto">
          <a:xfrm rot="8055835">
            <a:off x="8623892" y="6523239"/>
            <a:ext cx="700301" cy="362889"/>
          </a:xfrm>
          <a:prstGeom prst="triangle">
            <a:avLst>
              <a:gd name="adj" fmla="val 47261"/>
            </a:avLst>
          </a:prstGeom>
          <a:solidFill>
            <a:srgbClr val="DC04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rgbClr val="007AC9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Iskuryhmä</a:t>
            </a:r>
          </a:p>
        </p:txBody>
      </p:sp>
      <p:sp>
        <p:nvSpPr>
          <p:cNvPr id="18435" name="Sisällön paikkamerkki 9"/>
          <p:cNvSpPr>
            <a:spLocks noGrp="1"/>
          </p:cNvSpPr>
          <p:nvPr>
            <p:ph idx="1"/>
          </p:nvPr>
        </p:nvSpPr>
        <p:spPr>
          <a:xfrm>
            <a:off x="539750" y="1484313"/>
            <a:ext cx="8056563" cy="43926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fi-FI" altLang="fi-FI" dirty="0" smtClean="0"/>
              <a:t>Pääkirjuri: </a:t>
            </a:r>
          </a:p>
          <a:p>
            <a:pPr marL="0" indent="0">
              <a:buFont typeface="Arial" charset="0"/>
              <a:buNone/>
            </a:pPr>
            <a:r>
              <a:rPr lang="fi-FI" altLang="fi-FI" dirty="0" smtClean="0"/>
              <a:t>Muut vastuuhenkilöt: </a:t>
            </a:r>
          </a:p>
          <a:p>
            <a:pPr marL="0" indent="0">
              <a:buFont typeface="Arial" charset="0"/>
              <a:buNone/>
            </a:pPr>
            <a:endParaRPr lang="fi-FI" altLang="fi-FI" dirty="0" smtClean="0"/>
          </a:p>
          <a:p>
            <a:pPr marL="0" indent="0">
              <a:buFont typeface="Arial" charset="0"/>
              <a:buNone/>
            </a:pPr>
            <a:r>
              <a:rPr lang="fi-FI" altLang="fi-FI" dirty="0" smtClean="0"/>
              <a:t>Säännöt: 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5" name="Tasakylkinen kolmio 4"/>
          <p:cNvSpPr/>
          <p:nvPr/>
        </p:nvSpPr>
        <p:spPr bwMode="auto">
          <a:xfrm rot="8057140">
            <a:off x="8623892" y="6523239"/>
            <a:ext cx="700301" cy="362889"/>
          </a:xfrm>
          <a:prstGeom prst="triangle">
            <a:avLst>
              <a:gd name="adj" fmla="val 47261"/>
            </a:avLst>
          </a:prstGeom>
          <a:solidFill>
            <a:srgbClr val="DC04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rgbClr val="007AC9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dirty="0" smtClean="0"/>
              <a:t>Lomake 1 </a:t>
            </a:r>
            <a:r>
              <a:rPr lang="fi-FI" altLang="fi-FI" sz="2000" dirty="0" smtClean="0">
                <a:solidFill>
                  <a:srgbClr val="0070C0"/>
                </a:solidFill>
              </a:rPr>
              <a:t>(koulun liikkumistutkimus)</a:t>
            </a:r>
            <a:r>
              <a:rPr lang="fi-FI" altLang="fi-FI" dirty="0" smtClean="0">
                <a:solidFill>
                  <a:srgbClr val="FF0000"/>
                </a:solidFill>
              </a:rPr>
              <a:t/>
            </a:r>
            <a:br>
              <a:rPr lang="fi-FI" altLang="fi-FI" dirty="0" smtClean="0">
                <a:solidFill>
                  <a:srgbClr val="FF0000"/>
                </a:solidFill>
              </a:rPr>
            </a:br>
            <a:r>
              <a:rPr lang="fi-FI" altLang="fi-FI" sz="2800" dirty="0" smtClean="0">
                <a:solidFill>
                  <a:srgbClr val="0070C0"/>
                </a:solidFill>
              </a:rPr>
              <a:t>3. </a:t>
            </a:r>
            <a:r>
              <a:rPr lang="fi-FI" altLang="fi-FI" sz="2800" dirty="0" smtClean="0"/>
              <a:t>Millainen on meidän koulu ja sen lähiympäristö?</a:t>
            </a:r>
            <a:endParaRPr lang="fi-FI" altLang="fi-FI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50" y="1484313"/>
            <a:ext cx="8056563" cy="4392612"/>
          </a:xfrm>
        </p:spPr>
        <p:txBody>
          <a:bodyPr>
            <a:normAutofit/>
          </a:bodyPr>
          <a:lstStyle/>
          <a:p>
            <a:pPr marL="342000" indent="-342000">
              <a:buFont typeface="+mj-lt"/>
              <a:buAutoNum type="arabicPeriod"/>
              <a:defRPr/>
            </a:pPr>
            <a:r>
              <a:rPr lang="fi-FI" sz="1600" dirty="0" smtClean="0"/>
              <a:t>Onko koulu alakoulu, yläkoulu, lukio, ammatillinen oppilaitos?</a:t>
            </a:r>
          </a:p>
          <a:p>
            <a:pPr marL="361950" indent="0">
              <a:buNone/>
              <a:defRPr/>
            </a:pPr>
            <a:endParaRPr lang="fi-FI" sz="1600" dirty="0" smtClean="0"/>
          </a:p>
          <a:p>
            <a:pPr>
              <a:buFont typeface="+mj-lt"/>
              <a:buAutoNum type="arabicPeriod" startAt="2"/>
              <a:defRPr/>
            </a:pPr>
            <a:r>
              <a:rPr lang="fi-FI" sz="1600" dirty="0" smtClean="0"/>
              <a:t>Millaisessa paikassa koulu sijaitsee? (kaupungin keskusta, kerrostaloalue, pientaloalue, harva pientaloalue)</a:t>
            </a:r>
          </a:p>
          <a:p>
            <a:pPr marL="361950" indent="0">
              <a:buNone/>
              <a:defRPr/>
            </a:pPr>
            <a:endParaRPr lang="fi-FI" sz="1600" dirty="0" smtClean="0"/>
          </a:p>
          <a:p>
            <a:pPr>
              <a:buFont typeface="+mj-lt"/>
              <a:buAutoNum type="arabicPeriod" startAt="3"/>
              <a:defRPr/>
            </a:pPr>
            <a:r>
              <a:rPr lang="fi-FI" sz="1600" dirty="0" smtClean="0"/>
              <a:t>Kuinka monta oppilasta, opettajaa ja muuta henkilökuntaa koulussa on?</a:t>
            </a:r>
          </a:p>
          <a:p>
            <a:pPr marL="361950" indent="0">
              <a:buNone/>
              <a:defRPr/>
            </a:pPr>
            <a:endParaRPr lang="fi-FI" sz="1600" dirty="0" smtClean="0"/>
          </a:p>
          <a:p>
            <a:pPr>
              <a:buFont typeface="+mj-lt"/>
              <a:buAutoNum type="arabicPeriod" startAt="4"/>
              <a:defRPr/>
            </a:pPr>
            <a:r>
              <a:rPr lang="fi-FI" sz="1600" dirty="0" smtClean="0"/>
              <a:t>Miten monta kerrosneliötä koulurakennuksessa on? Mikä on koko koulualueen pinta-ala?</a:t>
            </a:r>
          </a:p>
          <a:p>
            <a:pPr marL="361950" indent="0">
              <a:buNone/>
              <a:defRPr/>
            </a:pPr>
            <a:endParaRPr lang="fi-FI" sz="1600" dirty="0" smtClean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dirty="0" smtClean="0"/>
              <a:t>Lomake </a:t>
            </a:r>
            <a:r>
              <a:rPr lang="fi-FI" altLang="fi-FI" sz="2000" dirty="0" smtClean="0">
                <a:solidFill>
                  <a:srgbClr val="0070C0"/>
                </a:solidFill>
              </a:rPr>
              <a:t>1 </a:t>
            </a:r>
            <a:r>
              <a:rPr lang="fi-FI" altLang="fi-FI" sz="2000" dirty="0">
                <a:solidFill>
                  <a:srgbClr val="0070C0"/>
                </a:solidFill>
              </a:rPr>
              <a:t>(koulun liikkumistutkimus)</a:t>
            </a:r>
            <a:r>
              <a:rPr lang="fi-FI" altLang="fi-FI" sz="2000" dirty="0">
                <a:solidFill>
                  <a:srgbClr val="FF0000"/>
                </a:solidFill>
              </a:rPr>
              <a:t/>
            </a:r>
            <a:br>
              <a:rPr lang="fi-FI" altLang="fi-FI" sz="2000" dirty="0">
                <a:solidFill>
                  <a:srgbClr val="FF0000"/>
                </a:solidFill>
              </a:rPr>
            </a:br>
            <a:r>
              <a:rPr lang="fi-FI" altLang="fi-FI" sz="2800" dirty="0" smtClean="0"/>
              <a:t>Millainen on meidän koulu ja sen lähiympäristö?</a:t>
            </a:r>
            <a:endParaRPr lang="fi-FI" altLang="fi-FI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50" y="1484313"/>
            <a:ext cx="8056563" cy="439261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5"/>
              <a:defRPr/>
            </a:pPr>
            <a:r>
              <a:rPr lang="fi-FI" sz="1600" dirty="0" smtClean="0"/>
              <a:t>Noudattaako koulu Kestävän kehityksen ohjelmaa? Onko koulu Vihreä Lippu –koulu tai Liikkuva koulu?</a:t>
            </a:r>
          </a:p>
          <a:p>
            <a:pPr marL="361950" indent="0">
              <a:buNone/>
              <a:defRPr/>
            </a:pPr>
            <a:endParaRPr lang="fi-FI" sz="1600" dirty="0" smtClean="0"/>
          </a:p>
          <a:p>
            <a:pPr>
              <a:buFont typeface="+mj-lt"/>
              <a:buAutoNum type="arabicPeriod" startAt="6"/>
              <a:defRPr/>
            </a:pPr>
            <a:r>
              <a:rPr lang="fi-FI" sz="1600" dirty="0" smtClean="0"/>
              <a:t>Onko koululla liikenneturvallisuussuunnitelmaa tai kirjattua liikennepolitiikkaa (esim. mahdolliset oppilaiden pyöräilyrajoitukset)?</a:t>
            </a:r>
          </a:p>
          <a:p>
            <a:pPr marL="361950" indent="0">
              <a:buNone/>
              <a:defRPr/>
            </a:pPr>
            <a:endParaRPr lang="fi-FI" sz="1600" dirty="0" smtClean="0"/>
          </a:p>
          <a:p>
            <a:pPr>
              <a:buFont typeface="+mj-lt"/>
              <a:buAutoNum type="arabicPeriod" startAt="7"/>
              <a:defRPr/>
            </a:pPr>
            <a:r>
              <a:rPr lang="fi-FI" sz="1600" dirty="0" smtClean="0"/>
              <a:t>Toimiiko koulussa fillarikerhoa, joka edistäisi koulumatkapyöräilyä?</a:t>
            </a:r>
          </a:p>
          <a:p>
            <a:pPr marL="361950" indent="0">
              <a:buNone/>
              <a:defRPr/>
            </a:pPr>
            <a:endParaRPr lang="fi-FI" sz="1600" dirty="0" smtClean="0"/>
          </a:p>
          <a:p>
            <a:pPr>
              <a:buFont typeface="+mj-lt"/>
              <a:buAutoNum type="arabicPeriod" startAt="8"/>
              <a:defRPr/>
            </a:pPr>
            <a:r>
              <a:rPr lang="fi-FI" sz="1600" dirty="0" smtClean="0"/>
              <a:t>Ketkä muut kuin oppilaat ja opettajat käyttävät koulua? Onko koululla ilta- tai viikonloppukäyttöä, mikä vaikuttaisi liikkumistarpeisiin?</a:t>
            </a:r>
          </a:p>
          <a:p>
            <a:pPr marL="361950" indent="0">
              <a:buNone/>
              <a:defRPr/>
            </a:pPr>
            <a:endParaRPr lang="fi-FI" sz="1600" dirty="0" smtClean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791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dirty="0"/>
              <a:t>Lomake </a:t>
            </a:r>
            <a:r>
              <a:rPr lang="fi-FI" altLang="fi-FI" sz="2000" dirty="0">
                <a:solidFill>
                  <a:srgbClr val="0070C0"/>
                </a:solidFill>
              </a:rPr>
              <a:t>1 (koulun liikkumistutkimus)</a:t>
            </a:r>
            <a:br>
              <a:rPr lang="fi-FI" altLang="fi-FI" sz="2000" dirty="0">
                <a:solidFill>
                  <a:srgbClr val="0070C0"/>
                </a:solidFill>
              </a:rPr>
            </a:br>
            <a:r>
              <a:rPr lang="fi-FI" altLang="fi-FI" sz="2800" dirty="0" smtClean="0"/>
              <a:t>Millainen </a:t>
            </a:r>
            <a:r>
              <a:rPr lang="fi-FI" altLang="fi-FI" sz="2800" dirty="0"/>
              <a:t>on meidän koulu ja sen lähiympäristö?</a:t>
            </a:r>
            <a:endParaRPr lang="fi-FI" altLang="fi-FI" sz="2800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50" y="1484313"/>
            <a:ext cx="8056563" cy="439261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9"/>
              <a:defRPr/>
            </a:pPr>
            <a:r>
              <a:rPr lang="fi-FI" sz="1600" dirty="0" smtClean="0"/>
              <a:t>Ollaanko </a:t>
            </a:r>
            <a:r>
              <a:rPr lang="fi-FI" sz="1600" dirty="0"/>
              <a:t>koulua remontoimassa lähiaikoina? Jos, niin miten eri liikkumismuotojen tarpeet on huomioitu remonttisuunnitelmassa</a:t>
            </a:r>
            <a:r>
              <a:rPr lang="fi-FI" sz="1600" dirty="0" smtClean="0"/>
              <a:t>?</a:t>
            </a:r>
          </a:p>
          <a:p>
            <a:pPr marL="355600" indent="0">
              <a:buNone/>
              <a:defRPr/>
            </a:pPr>
            <a:endParaRPr lang="fi-FI" sz="1600" dirty="0"/>
          </a:p>
          <a:p>
            <a:pPr>
              <a:buFont typeface="+mj-lt"/>
              <a:buAutoNum type="arabicPeriod" startAt="10"/>
              <a:defRPr/>
            </a:pPr>
            <a:r>
              <a:rPr lang="fi-FI" sz="1600" dirty="0" smtClean="0"/>
              <a:t>Kuinka </a:t>
            </a:r>
            <a:r>
              <a:rPr lang="fi-FI" sz="1600" dirty="0"/>
              <a:t>monta pysäköintipaikkaa </a:t>
            </a:r>
            <a:r>
              <a:rPr lang="fi-FI" sz="1600" dirty="0" smtClean="0"/>
              <a:t>on</a:t>
            </a:r>
          </a:p>
          <a:p>
            <a:pPr marL="742950" lvl="2" indent="-342900">
              <a:buFont typeface="+mj-lt"/>
              <a:buAutoNum type="alphaLcParenR"/>
              <a:defRPr/>
            </a:pPr>
            <a:r>
              <a:rPr lang="fi-FI" dirty="0" smtClean="0"/>
              <a:t>autoille:</a:t>
            </a:r>
          </a:p>
          <a:p>
            <a:pPr marL="742950" lvl="2" indent="-342900">
              <a:buFont typeface="+mj-lt"/>
              <a:buAutoNum type="alphaLcParenR"/>
              <a:defRPr/>
            </a:pPr>
            <a:r>
              <a:rPr lang="fi-FI" dirty="0" smtClean="0"/>
              <a:t>mopoille/skoottereille:</a:t>
            </a:r>
          </a:p>
          <a:p>
            <a:pPr marL="742950" lvl="2" indent="-342900">
              <a:buFont typeface="+mj-lt"/>
              <a:buAutoNum type="alphaLcParenR"/>
              <a:defRPr/>
            </a:pPr>
            <a:r>
              <a:rPr lang="fi-FI" dirty="0" smtClean="0"/>
              <a:t>polkupyörille:</a:t>
            </a:r>
          </a:p>
          <a:p>
            <a:pPr marL="357188" lvl="2" indent="0">
              <a:buNone/>
              <a:defRPr/>
            </a:pPr>
            <a:endParaRPr lang="fi-FI" dirty="0"/>
          </a:p>
          <a:p>
            <a:pPr>
              <a:buFont typeface="+mj-lt"/>
              <a:buAutoNum type="arabicPeriod" startAt="10"/>
              <a:defRPr/>
            </a:pPr>
            <a:r>
              <a:rPr lang="fi-FI" sz="1600" dirty="0" smtClean="0"/>
              <a:t>Ovatko </a:t>
            </a:r>
            <a:r>
              <a:rPr lang="fi-FI" sz="1600" dirty="0"/>
              <a:t>autojen pysäköintipaikat maksuttomia</a:t>
            </a:r>
            <a:r>
              <a:rPr lang="fi-FI" sz="1600" dirty="0" smtClean="0"/>
              <a:t>?</a:t>
            </a:r>
          </a:p>
          <a:p>
            <a:pPr marL="355600" indent="0">
              <a:buNone/>
              <a:defRPr/>
            </a:pPr>
            <a:endParaRPr lang="fi-FI" sz="1600" dirty="0"/>
          </a:p>
          <a:p>
            <a:pPr>
              <a:buFont typeface="+mj-lt"/>
              <a:buAutoNum type="arabicPeriod" startAt="12"/>
              <a:defRPr/>
            </a:pPr>
            <a:r>
              <a:rPr lang="fi-FI" sz="1600" dirty="0" smtClean="0"/>
              <a:t>Kuinka </a:t>
            </a:r>
            <a:r>
              <a:rPr lang="fi-FI" sz="1600" dirty="0"/>
              <a:t>pitkään niissä saa pitää ajoneuvoa</a:t>
            </a:r>
            <a:r>
              <a:rPr lang="fi-FI" sz="1600" dirty="0" smtClean="0"/>
              <a:t>?</a:t>
            </a:r>
          </a:p>
          <a:p>
            <a:pPr marL="355600" indent="0">
              <a:buNone/>
              <a:defRPr/>
            </a:pPr>
            <a:endParaRPr lang="fi-FI" sz="1600" dirty="0"/>
          </a:p>
          <a:p>
            <a:pPr marL="0" indent="0">
              <a:buFont typeface="Arial" pitchFamily="34" charset="0"/>
              <a:buNone/>
              <a:defRPr/>
            </a:pPr>
            <a:endParaRPr lang="fi-FI" sz="1600" dirty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dirty="0"/>
              <a:t>Lomake 1 </a:t>
            </a:r>
            <a:r>
              <a:rPr lang="fi-FI" altLang="fi-FI" sz="2000" dirty="0">
                <a:solidFill>
                  <a:srgbClr val="0070C0"/>
                </a:solidFill>
              </a:rPr>
              <a:t>(koulun liikkumistutkimus)</a:t>
            </a:r>
            <a:br>
              <a:rPr lang="fi-FI" altLang="fi-FI" sz="2000" dirty="0">
                <a:solidFill>
                  <a:srgbClr val="0070C0"/>
                </a:solidFill>
              </a:rPr>
            </a:br>
            <a:r>
              <a:rPr lang="fi-FI" altLang="fi-FI" sz="2800" dirty="0" smtClean="0"/>
              <a:t>Millainen </a:t>
            </a:r>
            <a:r>
              <a:rPr lang="fi-FI" altLang="fi-FI" sz="2800" dirty="0"/>
              <a:t>on meidän koulu ja sen lähiympäristö?</a:t>
            </a:r>
            <a:endParaRPr lang="fi-FI" altLang="fi-FI" sz="2800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50" y="1484313"/>
            <a:ext cx="8056563" cy="439261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13"/>
              <a:defRPr/>
            </a:pPr>
            <a:r>
              <a:rPr lang="fi-FI" sz="1600" dirty="0" smtClean="0"/>
              <a:t>Ovatko </a:t>
            </a:r>
            <a:r>
              <a:rPr lang="fi-FI" sz="1600" dirty="0"/>
              <a:t>polkupyörätelineet katoksen alla? Ovatko pyörätelineet runkolukittavia</a:t>
            </a:r>
            <a:r>
              <a:rPr lang="fi-FI" sz="1600" dirty="0" smtClean="0"/>
              <a:t>?</a:t>
            </a:r>
          </a:p>
          <a:p>
            <a:pPr marL="355600" indent="0">
              <a:buNone/>
              <a:defRPr/>
            </a:pPr>
            <a:endParaRPr lang="fi-FI" sz="1600" dirty="0"/>
          </a:p>
          <a:p>
            <a:pPr>
              <a:buFont typeface="+mj-lt"/>
              <a:buAutoNum type="arabicPeriod" startAt="14"/>
              <a:defRPr/>
            </a:pPr>
            <a:r>
              <a:rPr lang="fi-FI" sz="1600" dirty="0" smtClean="0"/>
              <a:t>Kuinka </a:t>
            </a:r>
            <a:r>
              <a:rPr lang="fi-FI" sz="1600" dirty="0"/>
              <a:t>monta suihkua koulusta löytyy? Saavatko kaikki käyttää niitä? </a:t>
            </a:r>
            <a:endParaRPr lang="fi-FI" sz="1600" dirty="0" smtClean="0"/>
          </a:p>
          <a:p>
            <a:pPr marL="355600" indent="0">
              <a:buNone/>
              <a:defRPr/>
            </a:pPr>
            <a:endParaRPr lang="fi-FI" sz="1600" dirty="0"/>
          </a:p>
          <a:p>
            <a:pPr>
              <a:buFont typeface="+mj-lt"/>
              <a:buAutoNum type="arabicPeriod" startAt="15"/>
              <a:defRPr/>
            </a:pPr>
            <a:r>
              <a:rPr lang="fi-FI" sz="1600" dirty="0" smtClean="0"/>
              <a:t>Mihin </a:t>
            </a:r>
            <a:r>
              <a:rPr lang="fi-FI" sz="1600" dirty="0"/>
              <a:t>pyöräilykypärät voi jättää</a:t>
            </a:r>
            <a:r>
              <a:rPr lang="fi-FI" sz="1600" dirty="0" smtClean="0"/>
              <a:t>?</a:t>
            </a:r>
          </a:p>
          <a:p>
            <a:pPr marL="355600" indent="0">
              <a:buNone/>
              <a:defRPr/>
            </a:pPr>
            <a:endParaRPr lang="fi-FI" sz="1600" dirty="0"/>
          </a:p>
          <a:p>
            <a:pPr>
              <a:buFont typeface="+mj-lt"/>
              <a:buAutoNum type="arabicPeriod" startAt="16"/>
              <a:defRPr/>
            </a:pPr>
            <a:r>
              <a:rPr lang="fi-FI" sz="1600" dirty="0" smtClean="0"/>
              <a:t>Onko </a:t>
            </a:r>
            <a:r>
              <a:rPr lang="fi-FI" sz="1600" dirty="0"/>
              <a:t>koulussa jossain näkyvissä joukkoliikenteen aikatauluja</a:t>
            </a:r>
            <a:r>
              <a:rPr lang="fi-FI" sz="1600" dirty="0" smtClean="0"/>
              <a:t>?</a:t>
            </a:r>
          </a:p>
          <a:p>
            <a:pPr marL="355600" indent="0">
              <a:buNone/>
              <a:defRPr/>
            </a:pPr>
            <a:endParaRPr lang="fi-FI" sz="1600" dirty="0" smtClean="0"/>
          </a:p>
          <a:p>
            <a:pPr>
              <a:buFont typeface="+mj-lt"/>
              <a:buAutoNum type="arabicPeriod" startAt="16"/>
              <a:defRPr/>
            </a:pPr>
            <a:endParaRPr lang="fi-FI" sz="1600" dirty="0"/>
          </a:p>
          <a:p>
            <a:pPr>
              <a:buFont typeface="+mj-lt"/>
              <a:buAutoNum type="arabicPeriod" startAt="16"/>
              <a:defRPr/>
            </a:pPr>
            <a:endParaRPr lang="fi-FI" sz="1600" dirty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85641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dirty="0" smtClean="0">
                <a:solidFill>
                  <a:srgbClr val="0070C0"/>
                </a:solidFill>
              </a:rPr>
              <a:t>Lomake 2 (koulun liikkumistutkimus) </a:t>
            </a:r>
            <a:r>
              <a:rPr lang="fi-FI" altLang="fi-FI" dirty="0" smtClean="0">
                <a:solidFill>
                  <a:srgbClr val="0070C0"/>
                </a:solidFill>
              </a:rPr>
              <a:t/>
            </a:r>
            <a:br>
              <a:rPr lang="fi-FI" altLang="fi-FI" dirty="0" smtClean="0">
                <a:solidFill>
                  <a:srgbClr val="0070C0"/>
                </a:solidFill>
              </a:rPr>
            </a:br>
            <a:r>
              <a:rPr lang="fi-FI" altLang="fi-FI" sz="2800" dirty="0" smtClean="0"/>
              <a:t>Miten meidän kouluun tullaan ja mennään?</a:t>
            </a:r>
            <a:endParaRPr lang="fi-FI" altLang="fi-FI" dirty="0" smtClean="0"/>
          </a:p>
        </p:txBody>
      </p:sp>
      <p:sp>
        <p:nvSpPr>
          <p:cNvPr id="21507" name="Sisällön paikkamerkki 2"/>
          <p:cNvSpPr>
            <a:spLocks noGrp="1"/>
          </p:cNvSpPr>
          <p:nvPr>
            <p:ph idx="1"/>
          </p:nvPr>
        </p:nvSpPr>
        <p:spPr>
          <a:xfrm>
            <a:off x="539750" y="1340768"/>
            <a:ext cx="8056563" cy="439261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fi-FI" altLang="fi-FI" sz="1600" dirty="0" smtClean="0"/>
              <a:t>Onko vanhemmille osoitettu soveliaat autolla saatto- ja noutokohdat koulun lähistöllä?</a:t>
            </a:r>
          </a:p>
          <a:p>
            <a:pPr marL="355600" indent="0">
              <a:buNone/>
            </a:pPr>
            <a:endParaRPr lang="fi-FI" altLang="fi-FI" sz="1600" dirty="0" smtClean="0"/>
          </a:p>
          <a:p>
            <a:pPr>
              <a:buFont typeface="+mj-lt"/>
              <a:buAutoNum type="arabicPeriod" startAt="2"/>
            </a:pPr>
            <a:r>
              <a:rPr lang="fi-FI" altLang="fi-FI" sz="1600" dirty="0" smtClean="0"/>
              <a:t>Kuinka monella oppilaalla on HSL:n koululaislippu (Matkakortilla kunnan maksama kausilippu)?</a:t>
            </a:r>
          </a:p>
          <a:p>
            <a:pPr marL="355600" indent="0">
              <a:buNone/>
            </a:pPr>
            <a:endParaRPr lang="fi-FI" altLang="fi-FI" sz="1600" dirty="0" smtClean="0"/>
          </a:p>
          <a:p>
            <a:pPr>
              <a:buFont typeface="+mj-lt"/>
              <a:buAutoNum type="arabicPeriod" startAt="3"/>
            </a:pPr>
            <a:r>
              <a:rPr lang="fi-FI" altLang="fi-FI" sz="1600" dirty="0" smtClean="0"/>
              <a:t>Kuinka monella opettajista ja henkilökunnasta on työsuhdelippuetu käytössä?</a:t>
            </a:r>
          </a:p>
          <a:p>
            <a:pPr marL="355600" indent="0">
              <a:buNone/>
            </a:pPr>
            <a:endParaRPr lang="fi-FI" altLang="fi-FI" sz="1600" dirty="0" smtClean="0"/>
          </a:p>
          <a:p>
            <a:pPr>
              <a:buFont typeface="+mj-lt"/>
              <a:buAutoNum type="arabicPeriod" startAt="4"/>
            </a:pPr>
            <a:r>
              <a:rPr lang="fi-FI" altLang="fi-FI" sz="1600" dirty="0" smtClean="0"/>
              <a:t>Moniko oppilaista kulkee koulutaksilla?</a:t>
            </a:r>
          </a:p>
          <a:p>
            <a:pPr marL="355600" indent="0">
              <a:buNone/>
            </a:pPr>
            <a:endParaRPr lang="fi-FI" altLang="fi-FI" sz="1600" dirty="0" smtClean="0"/>
          </a:p>
          <a:p>
            <a:pPr>
              <a:buFont typeface="+mj-lt"/>
              <a:buAutoNum type="arabicPeriod" startAt="5"/>
            </a:pPr>
            <a:r>
              <a:rPr lang="fi-FI" altLang="fi-FI" sz="1600" dirty="0" smtClean="0"/>
              <a:t>Miten leirikouluihin mennään?</a:t>
            </a:r>
          </a:p>
          <a:p>
            <a:pPr marL="355600" indent="0">
              <a:buNone/>
            </a:pPr>
            <a:endParaRPr lang="fi-FI" altLang="fi-FI" sz="1600" dirty="0" smtClean="0"/>
          </a:p>
          <a:p>
            <a:pPr>
              <a:buFont typeface="+mj-lt"/>
              <a:buAutoNum type="arabicPeriod" startAt="6"/>
            </a:pPr>
            <a:r>
              <a:rPr lang="fi-FI" altLang="fi-FI" sz="1600" dirty="0" smtClean="0"/>
              <a:t>Miten retkille mennään?</a:t>
            </a:r>
          </a:p>
          <a:p>
            <a:pPr marL="355600" indent="0">
              <a:buNone/>
            </a:pPr>
            <a:endParaRPr lang="fi-FI" altLang="fi-FI" sz="1600" dirty="0" smtClean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E5A3-7D48-4643-99D9-D3F9AE54B94F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HSL">
      <a:dk1>
        <a:srgbClr val="007AC9"/>
      </a:dk1>
      <a:lt1>
        <a:srgbClr val="00B9E4"/>
      </a:lt1>
      <a:dk2>
        <a:srgbClr val="00985F"/>
      </a:dk2>
      <a:lt2>
        <a:srgbClr val="34B233"/>
      </a:lt2>
      <a:accent1>
        <a:srgbClr val="FED100"/>
      </a:accent1>
      <a:accent2>
        <a:srgbClr val="FF6319"/>
      </a:accent2>
      <a:accent3>
        <a:srgbClr val="DC0451"/>
      </a:accent3>
      <a:accent4>
        <a:srgbClr val="F092CD"/>
      </a:accent4>
      <a:accent5>
        <a:srgbClr val="BEE5F9"/>
      </a:accent5>
      <a:accent6>
        <a:srgbClr val="666666"/>
      </a:accent6>
      <a:hlink>
        <a:srgbClr val="0009B8"/>
      </a:hlink>
      <a:folHlink>
        <a:srgbClr val="09D0FF"/>
      </a:folHlink>
    </a:clrScheme>
    <a:fontScheme name="HS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007A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rgbClr val="007AC9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rgbClr val="007AC9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dirty="0"/>
        </a:defPPr>
      </a:lstStyle>
    </a:txDef>
  </a:objectDefaults>
  <a:extraClrSchemeLst>
    <a:extraClrScheme>
      <a:clrScheme name="Oletusrakenne 1">
        <a:dk1>
          <a:srgbClr val="007AC9"/>
        </a:dk1>
        <a:lt1>
          <a:srgbClr val="FFFFFF"/>
        </a:lt1>
        <a:dk2>
          <a:srgbClr val="007AC9"/>
        </a:dk2>
        <a:lt2>
          <a:srgbClr val="00985F"/>
        </a:lt2>
        <a:accent1>
          <a:srgbClr val="FED100"/>
        </a:accent1>
        <a:accent2>
          <a:srgbClr val="E05206"/>
        </a:accent2>
        <a:accent3>
          <a:srgbClr val="FFFFFF"/>
        </a:accent3>
        <a:accent4>
          <a:srgbClr val="0067AB"/>
        </a:accent4>
        <a:accent5>
          <a:srgbClr val="FEE5AA"/>
        </a:accent5>
        <a:accent6>
          <a:srgbClr val="CB4905"/>
        </a:accent6>
        <a:hlink>
          <a:srgbClr val="DC0451"/>
        </a:hlink>
        <a:folHlink>
          <a:srgbClr val="00B9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HSL_PowerPoint_2010.potx" id="{2C7C7A54-E6FA-4077-870D-55E01A41EA99}" vid="{1EBBD8F6-861B-48C9-ACEA-EA70FD851BF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1405</TotalTime>
  <Words>674</Words>
  <Application>Microsoft Office PowerPoint</Application>
  <PresentationFormat>Näytössä katseltava diaesitys (4:3)</PresentationFormat>
  <Paragraphs>198</Paragraphs>
  <Slides>19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Blank</vt:lpstr>
      <vt:lpstr>Meidän koulun liikkumissuunnitelma Hyvä koulutie vie pitkälle</vt:lpstr>
      <vt:lpstr>Käyttöohje:</vt:lpstr>
      <vt:lpstr>Mitä haluamme parantaa?</vt:lpstr>
      <vt:lpstr>Iskuryhmä</vt:lpstr>
      <vt:lpstr>Lomake 1 (koulun liikkumistutkimus) 3. Millainen on meidän koulu ja sen lähiympäristö?</vt:lpstr>
      <vt:lpstr>Lomake 1 (koulun liikkumistutkimus) Millainen on meidän koulu ja sen lähiympäristö?</vt:lpstr>
      <vt:lpstr>Lomake 1 (koulun liikkumistutkimus) Millainen on meidän koulu ja sen lähiympäristö?</vt:lpstr>
      <vt:lpstr>Lomake 1 (koulun liikkumistutkimus) Millainen on meidän koulu ja sen lähiympäristö?</vt:lpstr>
      <vt:lpstr>Lomake 2 (koulun liikkumistutkimus)  Miten meidän kouluun tullaan ja mennään?</vt:lpstr>
      <vt:lpstr>Lomake 2 (koulun liikkumistutkimus) Miten meidän kouluun tullaan ja mennään?</vt:lpstr>
      <vt:lpstr>Vaaranpaikkoja</vt:lpstr>
      <vt:lpstr>Kulkutapajakauma</vt:lpstr>
      <vt:lpstr>Kannustimet ja rajoitteet</vt:lpstr>
      <vt:lpstr>Tavoitteiden tarkennus</vt:lpstr>
      <vt:lpstr>Toimintasuunnitelma</vt:lpstr>
      <vt:lpstr>Markkinointisuunnitelma</vt:lpstr>
      <vt:lpstr>Suunnitelman seuranta ja jatkokehitys</vt:lpstr>
      <vt:lpstr>Liikkumissuunnitelman hyväksyminen allekirjoituksin</vt:lpstr>
      <vt:lpstr>Liite: kulkutapakysely tai havainnointitutkimus</vt:lpstr>
    </vt:vector>
  </TitlesOfParts>
  <Company>HSL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Ilmoniemi Mirva</dc:creator>
  <cp:lastModifiedBy>Jääskeläinen Tarja</cp:lastModifiedBy>
  <cp:revision>42</cp:revision>
  <dcterms:created xsi:type="dcterms:W3CDTF">2015-06-01T07:29:11Z</dcterms:created>
  <dcterms:modified xsi:type="dcterms:W3CDTF">2015-06-29T08:27:00Z</dcterms:modified>
</cp:coreProperties>
</file>