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61" r:id="rId2"/>
    <p:sldId id="257" r:id="rId3"/>
    <p:sldId id="263" r:id="rId4"/>
    <p:sldId id="264" r:id="rId5"/>
    <p:sldId id="265" r:id="rId6"/>
    <p:sldId id="262" r:id="rId7"/>
  </p:sldIdLst>
  <p:sldSz cx="9144000" cy="6858000" type="screen4x3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86" d="100"/>
          <a:sy n="86" d="100"/>
        </p:scale>
        <p:origin x="-4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513" cy="511813"/>
          </a:xfrm>
          <a:prstGeom prst="rect">
            <a:avLst/>
          </a:prstGeom>
        </p:spPr>
        <p:txBody>
          <a:bodyPr vert="horz" lIns="95518" tIns="47759" rIns="95518" bIns="47759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4022304" y="1"/>
            <a:ext cx="3078513" cy="511813"/>
          </a:xfrm>
          <a:prstGeom prst="rect">
            <a:avLst/>
          </a:prstGeom>
        </p:spPr>
        <p:txBody>
          <a:bodyPr vert="horz" lIns="95518" tIns="47759" rIns="95518" bIns="47759" rtlCol="0"/>
          <a:lstStyle>
            <a:lvl1pPr algn="r">
              <a:defRPr sz="1300"/>
            </a:lvl1pPr>
          </a:lstStyle>
          <a:p>
            <a:fld id="{C2C9B9C3-6983-4326-8BB3-33A277C72E61}" type="datetimeFigureOut">
              <a:rPr lang="fi-FI" smtClean="0"/>
              <a:t>30.4.2015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8513" cy="511812"/>
          </a:xfrm>
          <a:prstGeom prst="rect">
            <a:avLst/>
          </a:prstGeom>
        </p:spPr>
        <p:txBody>
          <a:bodyPr vert="horz" lIns="95518" tIns="47759" rIns="95518" bIns="47759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4022304" y="9721155"/>
            <a:ext cx="3078513" cy="511812"/>
          </a:xfrm>
          <a:prstGeom prst="rect">
            <a:avLst/>
          </a:prstGeom>
        </p:spPr>
        <p:txBody>
          <a:bodyPr vert="horz" lIns="95518" tIns="47759" rIns="95518" bIns="47759" rtlCol="0" anchor="b"/>
          <a:lstStyle>
            <a:lvl1pPr algn="r">
              <a:defRPr sz="1300"/>
            </a:lvl1pPr>
          </a:lstStyle>
          <a:p>
            <a:fld id="{F67E5C22-23FB-42CA-9176-CCAA5CC34C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2022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513" cy="511813"/>
          </a:xfrm>
          <a:prstGeom prst="rect">
            <a:avLst/>
          </a:prstGeom>
        </p:spPr>
        <p:txBody>
          <a:bodyPr vert="horz" lIns="95518" tIns="47759" rIns="95518" bIns="47759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2304" y="1"/>
            <a:ext cx="3078513" cy="511813"/>
          </a:xfrm>
          <a:prstGeom prst="rect">
            <a:avLst/>
          </a:prstGeom>
        </p:spPr>
        <p:txBody>
          <a:bodyPr vert="horz" lIns="95518" tIns="47759" rIns="95518" bIns="47759" rtlCol="0"/>
          <a:lstStyle>
            <a:lvl1pPr algn="r">
              <a:defRPr sz="1300"/>
            </a:lvl1pPr>
          </a:lstStyle>
          <a:p>
            <a:fld id="{B5DB1A6D-2ABC-47F3-A596-3D9FA5DF08F0}" type="datetimeFigureOut">
              <a:rPr lang="fi-FI" smtClean="0"/>
              <a:t>30.4.2015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8" tIns="47759" rIns="95518" bIns="47759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9917" y="4861400"/>
            <a:ext cx="5682643" cy="4606317"/>
          </a:xfrm>
          <a:prstGeom prst="rect">
            <a:avLst/>
          </a:prstGeom>
        </p:spPr>
        <p:txBody>
          <a:bodyPr vert="horz" lIns="95518" tIns="47759" rIns="95518" bIns="47759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8513" cy="511812"/>
          </a:xfrm>
          <a:prstGeom prst="rect">
            <a:avLst/>
          </a:prstGeom>
        </p:spPr>
        <p:txBody>
          <a:bodyPr vert="horz" lIns="95518" tIns="47759" rIns="95518" bIns="47759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2304" y="9721155"/>
            <a:ext cx="3078513" cy="511812"/>
          </a:xfrm>
          <a:prstGeom prst="rect">
            <a:avLst/>
          </a:prstGeom>
        </p:spPr>
        <p:txBody>
          <a:bodyPr vert="horz" lIns="95518" tIns="47759" rIns="95518" bIns="47759" rtlCol="0" anchor="b"/>
          <a:lstStyle>
            <a:lvl1pPr algn="r">
              <a:defRPr sz="1300"/>
            </a:lvl1pPr>
          </a:lstStyle>
          <a:p>
            <a:fld id="{ECC9338B-9BDD-4AEE-A134-BE03506F01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66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6F87-58FC-47C3-99E1-0C67C5F009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BE00-3A25-4E0A-87C3-C77414E19A0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0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6F87-58FC-47C3-99E1-0C67C5F009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BE00-3A25-4E0A-87C3-C77414E19A0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5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6F87-58FC-47C3-99E1-0C67C5F009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BE00-3A25-4E0A-87C3-C77414E19A0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0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6F87-58FC-47C3-99E1-0C67C5F009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BE00-3A25-4E0A-87C3-C77414E19A0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9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6F87-58FC-47C3-99E1-0C67C5F009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BE00-3A25-4E0A-87C3-C77414E19A0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9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6F87-58FC-47C3-99E1-0C67C5F009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BE00-3A25-4E0A-87C3-C77414E19A0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0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6F87-58FC-47C3-99E1-0C67C5F009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BE00-3A25-4E0A-87C3-C77414E19A0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2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6F87-58FC-47C3-99E1-0C67C5F009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BE00-3A25-4E0A-87C3-C77414E19A0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5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6F87-58FC-47C3-99E1-0C67C5F009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BE00-3A25-4E0A-87C3-C77414E19A0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3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6F87-58FC-47C3-99E1-0C67C5F009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BE00-3A25-4E0A-87C3-C77414E19A0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6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6F87-58FC-47C3-99E1-0C67C5F009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BE00-3A25-4E0A-87C3-C77414E19A0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A6F87-58FC-47C3-99E1-0C67C5F009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BE00-3A25-4E0A-87C3-C77414E19A0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5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interbiketoworkday.org/" TargetMode="External"/><Relationship Id="rId2" Type="http://schemas.openxmlformats.org/officeDocument/2006/relationships/hyperlink" Target="http://www.kilometrikisa.f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ittiopas.tampere.fi/" TargetMode="External"/><Relationship Id="rId2" Type="http://schemas.openxmlformats.org/officeDocument/2006/relationships/hyperlink" Target="http://pk.reittiopas.fi/f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ulunliikenne.f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yosuhdepyora.f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45"/>
            <a:ext cx="4305726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tsikko 1"/>
          <p:cNvSpPr txBox="1">
            <a:spLocks/>
          </p:cNvSpPr>
          <p:nvPr/>
        </p:nvSpPr>
        <p:spPr>
          <a:xfrm>
            <a:off x="4644008" y="548679"/>
            <a:ext cx="44644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4400" dirty="0" smtClean="0"/>
              <a:t>Ilo irti työmatkasta!</a:t>
            </a:r>
          </a:p>
          <a:p>
            <a:pPr algn="l"/>
            <a:endParaRPr lang="fi-FI" sz="2000" dirty="0" smtClean="0"/>
          </a:p>
          <a:p>
            <a:pPr algn="l"/>
            <a:endParaRPr lang="fi-FI" sz="2700" dirty="0" smtClean="0"/>
          </a:p>
          <a:p>
            <a:pPr algn="l">
              <a:lnSpc>
                <a:spcPct val="120000"/>
              </a:lnSpc>
            </a:pPr>
            <a:r>
              <a:rPr lang="fi-FI" sz="6400" dirty="0" smtClean="0">
                <a:latin typeface="+mn-lt"/>
              </a:rPr>
              <a:t>Valtakunnallisen </a:t>
            </a:r>
            <a:r>
              <a:rPr lang="fi-FI" sz="6400" dirty="0">
                <a:latin typeface="+mn-lt"/>
              </a:rPr>
              <a:t>P</a:t>
            </a:r>
            <a:r>
              <a:rPr lang="fi-FI" sz="6400" dirty="0" smtClean="0">
                <a:latin typeface="+mn-lt"/>
              </a:rPr>
              <a:t>yöräilyviikon </a:t>
            </a:r>
          </a:p>
          <a:p>
            <a:pPr algn="l">
              <a:lnSpc>
                <a:spcPct val="120000"/>
              </a:lnSpc>
            </a:pPr>
            <a:r>
              <a:rPr lang="fi-FI" sz="6400" dirty="0" smtClean="0">
                <a:latin typeface="+mn-lt"/>
              </a:rPr>
              <a:t>9.-16.5.2015 teemana on työmatkapyöräily</a:t>
            </a:r>
            <a:r>
              <a:rPr lang="fi-FI" sz="7500" dirty="0" smtClean="0">
                <a:latin typeface="+mn-lt"/>
              </a:rPr>
              <a:t>. </a:t>
            </a:r>
            <a:r>
              <a:rPr lang="fi-FI" sz="2200" dirty="0" smtClean="0"/>
              <a:t/>
            </a:r>
            <a:br>
              <a:rPr lang="fi-FI" sz="2200" dirty="0" smtClean="0"/>
            </a:br>
            <a:endParaRPr lang="fi-FI" sz="2200" dirty="0"/>
          </a:p>
        </p:txBody>
      </p:sp>
      <p:sp>
        <p:nvSpPr>
          <p:cNvPr id="5" name="Alaotsikko 2"/>
          <p:cNvSpPr txBox="1">
            <a:spLocks/>
          </p:cNvSpPr>
          <p:nvPr/>
        </p:nvSpPr>
        <p:spPr>
          <a:xfrm>
            <a:off x="4716016" y="4010372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3800" dirty="0" smtClean="0">
                <a:latin typeface="+mj-lt"/>
              </a:rPr>
              <a:t>VINKKEJÄ TYÖNANTAJALLE</a:t>
            </a:r>
          </a:p>
          <a:p>
            <a:pPr marL="0" indent="0">
              <a:buNone/>
            </a:pPr>
            <a:r>
              <a:rPr lang="fi-FI" sz="2400" dirty="0" smtClean="0">
                <a:latin typeface="+mj-lt"/>
              </a:rPr>
              <a:t> </a:t>
            </a:r>
            <a:endParaRPr lang="fi-FI" sz="2400" dirty="0">
              <a:latin typeface="+mj-lt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4788024" y="4509120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Tähän aineistoon on koottu helposti lähestyttäviä toimenpiteitä, joista ainakin osan voi toteuttaa jokaisella työpaikalla pyöräilyyn kannustamiseksi.</a:t>
            </a:r>
            <a:endParaRPr lang="fi-FI" sz="1600" dirty="0"/>
          </a:p>
        </p:txBody>
      </p:sp>
      <p:sp>
        <p:nvSpPr>
          <p:cNvPr id="7" name="Tekstiruutu 6"/>
          <p:cNvSpPr txBox="1"/>
          <p:nvPr/>
        </p:nvSpPr>
        <p:spPr>
          <a:xfrm>
            <a:off x="0" y="6175037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Kuva: Mikko Nikkinen, Lappeenranta</a:t>
            </a:r>
            <a:endParaRPr lang="fi-FI" sz="1100" dirty="0">
              <a:solidFill>
                <a:schemeClr val="bg1"/>
              </a:solidFill>
            </a:endParaRPr>
          </a:p>
        </p:txBody>
      </p:sp>
      <p:pic>
        <p:nvPicPr>
          <p:cNvPr id="1029" name="Picture 5" descr="Kilometriki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48" y="2204864"/>
            <a:ext cx="2215877" cy="130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13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179512" y="188640"/>
            <a:ext cx="4176464" cy="2952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Kannusta työntekijöitäsi </a:t>
            </a:r>
            <a:r>
              <a:rPr lang="fi-FI" b="1" dirty="0" smtClean="0">
                <a:solidFill>
                  <a:schemeClr val="tx1"/>
                </a:solidFill>
              </a:rPr>
              <a:t>polkemaan!</a:t>
            </a:r>
          </a:p>
        </p:txBody>
      </p:sp>
      <p:sp>
        <p:nvSpPr>
          <p:cNvPr id="5" name="Suorakulmio 4"/>
          <p:cNvSpPr/>
          <p:nvPr/>
        </p:nvSpPr>
        <p:spPr>
          <a:xfrm>
            <a:off x="4736207" y="188640"/>
            <a:ext cx="4176464" cy="2952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400" dirty="0">
                <a:solidFill>
                  <a:schemeClr val="tx1"/>
                </a:solidFill>
              </a:rPr>
              <a:t>Kisailut, kampanjat ja teemapäivät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tx1"/>
                </a:solidFill>
              </a:rPr>
              <a:t>Kilometrikisa, </a:t>
            </a:r>
            <a:r>
              <a:rPr lang="fi-FI" sz="1200" u="sng" dirty="0">
                <a:solidFill>
                  <a:schemeClr val="tx1"/>
                </a:solidFill>
                <a:hlinkClick r:id="rId2"/>
              </a:rPr>
              <a:t>http://www.kilometrikisa.fi/</a:t>
            </a:r>
            <a:endParaRPr lang="fi-FI" sz="12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tx1"/>
                </a:solidFill>
              </a:rPr>
              <a:t>Pyörällä töihin -päivä 12.5.2015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tx1"/>
                </a:solidFill>
              </a:rPr>
              <a:t>Auton vapaapäivä 22.9.2015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tx1"/>
                </a:solidFill>
              </a:rPr>
              <a:t>Talvikilometrikisa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200" dirty="0" err="1">
                <a:solidFill>
                  <a:schemeClr val="tx1"/>
                </a:solidFill>
              </a:rPr>
              <a:t>Winter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Bike</a:t>
            </a:r>
            <a:r>
              <a:rPr lang="fi-FI" sz="1200" dirty="0">
                <a:solidFill>
                  <a:schemeClr val="tx1"/>
                </a:solidFill>
              </a:rPr>
              <a:t> to </a:t>
            </a:r>
            <a:r>
              <a:rPr lang="fi-FI" sz="1200" dirty="0" err="1">
                <a:solidFill>
                  <a:schemeClr val="tx1"/>
                </a:solidFill>
              </a:rPr>
              <a:t>Work</a:t>
            </a:r>
            <a:r>
              <a:rPr lang="fi-FI" sz="1200" dirty="0">
                <a:solidFill>
                  <a:schemeClr val="tx1"/>
                </a:solidFill>
              </a:rPr>
              <a:t> Day, </a:t>
            </a:r>
            <a:r>
              <a:rPr lang="fi-FI" sz="1200" u="sng" dirty="0">
                <a:solidFill>
                  <a:schemeClr val="tx1"/>
                </a:solidFill>
                <a:hlinkClick r:id="rId3"/>
              </a:rPr>
              <a:t>http://winterbiketoworkday.org/</a:t>
            </a:r>
            <a:endParaRPr lang="fi-FI" sz="1200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400" dirty="0">
                <a:solidFill>
                  <a:schemeClr val="tx1"/>
                </a:solidFill>
              </a:rPr>
              <a:t>Pyöräilyaamiainen tai -brunssi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400" dirty="0">
                <a:solidFill>
                  <a:schemeClr val="tx1"/>
                </a:solidFill>
              </a:rPr>
              <a:t>Pyörien huoltopäivä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400" dirty="0">
                <a:solidFill>
                  <a:schemeClr val="tx1"/>
                </a:solidFill>
              </a:rPr>
              <a:t>Nastarenkaiden vaihtopäivä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400" dirty="0">
                <a:solidFill>
                  <a:schemeClr val="tx1"/>
                </a:solidFill>
              </a:rPr>
              <a:t>Pyöräretken järjestäminen virkistyspäivänä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736207" y="3358220"/>
            <a:ext cx="4176464" cy="3095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fi-FI" sz="1200" dirty="0">
                <a:solidFill>
                  <a:schemeClr val="tx1"/>
                </a:solidFill>
              </a:rPr>
              <a:t>Onko pyörillä pääsy kiinteistön pihalle ja parkkipaikalle kunnossa?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fi-FI" sz="1200" dirty="0">
                <a:solidFill>
                  <a:schemeClr val="tx1"/>
                </a:solidFill>
              </a:rPr>
              <a:t>Onko pyöräpysäköinti selkeästi havaittavissa?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fi-FI" sz="1200" dirty="0">
                <a:solidFill>
                  <a:schemeClr val="tx1"/>
                </a:solidFill>
              </a:rPr>
              <a:t>Ovatko pyöräpysäköintiolot laadukkaat: runkolukittavat ja katetut (ainakin osa) pyörätelineet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fi-FI" sz="1200" dirty="0">
                <a:solidFill>
                  <a:schemeClr val="tx1"/>
                </a:solidFill>
              </a:rPr>
              <a:t>Onko pyöräpysäköinnin sijainti sisäänkäynnin yhteydessä?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fi-FI" sz="1200" dirty="0">
                <a:solidFill>
                  <a:schemeClr val="tx1"/>
                </a:solidFill>
              </a:rPr>
              <a:t>Jos käytössä on parkkihalli tai muu sisätila, niin onko sieltä varattu riittävästi tilaa polkupyörien pysäköintiin?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fi-FI" sz="1200" dirty="0">
                <a:solidFill>
                  <a:schemeClr val="tx1"/>
                </a:solidFill>
              </a:rPr>
              <a:t>Onko pyöräpysäköinnin yhteydessä jalkapumppu?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fi-FI" sz="1200" dirty="0">
                <a:solidFill>
                  <a:schemeClr val="tx1"/>
                </a:solidFill>
              </a:rPr>
              <a:t>Onko pyöräpysäköinnin yhteydessä työkalusetti perussäätöjä varten?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fi-FI" sz="1200" dirty="0">
                <a:solidFill>
                  <a:schemeClr val="tx1"/>
                </a:solidFill>
              </a:rPr>
              <a:t>Pääseekö työpaikalle sujuvaa ja turvallista pyöräreittiä </a:t>
            </a:r>
            <a:r>
              <a:rPr lang="fi-FI" sz="1200" dirty="0" smtClean="0">
                <a:solidFill>
                  <a:schemeClr val="tx1"/>
                </a:solidFill>
              </a:rPr>
              <a:t>pitkin?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fi-FI" sz="1000" dirty="0" smtClean="0">
                <a:solidFill>
                  <a:schemeClr val="tx1"/>
                </a:solidFill>
              </a:rPr>
              <a:t>Eikö</a:t>
            </a:r>
            <a:r>
              <a:rPr lang="fi-FI" sz="1000" dirty="0">
                <a:solidFill>
                  <a:schemeClr val="tx1"/>
                </a:solidFill>
              </a:rPr>
              <a:t>? Olkaa yhteydessä kunnan liikenneinsinööriin tai vastaavaan suunnittelijaan ja kertokaa epäkohdista.</a:t>
            </a:r>
          </a:p>
        </p:txBody>
      </p:sp>
      <p:sp>
        <p:nvSpPr>
          <p:cNvPr id="7" name="Suorakulmio 6"/>
          <p:cNvSpPr/>
          <p:nvPr/>
        </p:nvSpPr>
        <p:spPr>
          <a:xfrm>
            <a:off x="179512" y="3358220"/>
            <a:ext cx="4176464" cy="3095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Varmista sujuvat ja laadukkaat pyöräilyolot työpaikallasi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179512" y="188640"/>
            <a:ext cx="4176464" cy="2952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Tarjoa tietoa sujuvista pyöräilyreiteistä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4736207" y="188640"/>
            <a:ext cx="4176464" cy="2952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600" dirty="0">
                <a:solidFill>
                  <a:schemeClr val="tx1"/>
                </a:solidFill>
              </a:rPr>
              <a:t>Reittioppaat, esim. </a:t>
            </a:r>
            <a:endParaRPr lang="fi-FI" sz="16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4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fi-FI" sz="1400" dirty="0">
                <a:solidFill>
                  <a:schemeClr val="tx1"/>
                </a:solidFill>
                <a:hlinkClick r:id="rId2"/>
              </a:rPr>
              <a:t>://pk.reittiopas.fi/fi</a:t>
            </a:r>
            <a:r>
              <a:rPr lang="fi-FI" sz="1400" dirty="0" smtClean="0">
                <a:solidFill>
                  <a:schemeClr val="tx1"/>
                </a:solidFill>
                <a:hlinkClick r:id="rId2"/>
              </a:rPr>
              <a:t>/</a:t>
            </a:r>
            <a:endParaRPr lang="fi-FI" sz="14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400" u="sng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fi-FI" sz="1400" u="sng" dirty="0">
                <a:solidFill>
                  <a:schemeClr val="tx1"/>
                </a:solidFill>
                <a:hlinkClick r:id="rId3"/>
              </a:rPr>
              <a:t>://</a:t>
            </a:r>
            <a:r>
              <a:rPr lang="fi-FI" sz="1400" u="sng" dirty="0" smtClean="0">
                <a:solidFill>
                  <a:schemeClr val="tx1"/>
                </a:solidFill>
                <a:hlinkClick r:id="rId3"/>
              </a:rPr>
              <a:t>reittiopas.tampere.fi</a:t>
            </a:r>
            <a:endParaRPr lang="fi-FI" sz="14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400" u="sng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fi-FI" sz="1400" u="sng" dirty="0">
                <a:solidFill>
                  <a:schemeClr val="tx1"/>
                </a:solidFill>
                <a:hlinkClick r:id="rId4"/>
              </a:rPr>
              <a:t>://www.oulunliikenne.fi/#/pyoraily</a:t>
            </a:r>
            <a:endParaRPr lang="fi-FI" sz="1400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600" dirty="0">
                <a:solidFill>
                  <a:schemeClr val="tx1"/>
                </a:solidFill>
              </a:rPr>
              <a:t>Pyöräilykartat (löytyy lähes joka kunnasta</a:t>
            </a:r>
            <a:r>
              <a:rPr lang="fi-FI" sz="1600" dirty="0" smtClean="0">
                <a:solidFill>
                  <a:schemeClr val="tx1"/>
                </a:solidFill>
              </a:rPr>
              <a:t>)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600" dirty="0" smtClean="0">
                <a:solidFill>
                  <a:schemeClr val="tx1"/>
                </a:solidFill>
              </a:rPr>
              <a:t>Muut kartat ja oppaat 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4736207" y="3358220"/>
            <a:ext cx="4176464" cy="3095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600" dirty="0">
                <a:solidFill>
                  <a:schemeClr val="tx1"/>
                </a:solidFill>
              </a:rPr>
              <a:t>Mahdollisuus vaihtaa vaatteet muualla kuin WC:ssä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600" dirty="0">
                <a:solidFill>
                  <a:schemeClr val="tx1"/>
                </a:solidFill>
              </a:rPr>
              <a:t>Suihkutilat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600" dirty="0">
                <a:solidFill>
                  <a:schemeClr val="tx1"/>
                </a:solidFill>
              </a:rPr>
              <a:t>Mahdollisuus vaihtovaatteiden säilytykseen ja kuivattamiseen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600" dirty="0">
                <a:solidFill>
                  <a:schemeClr val="tx1"/>
                </a:solidFill>
              </a:rPr>
              <a:t>Muut sosiaalitilat: venyttelypaikka, föönaus- ja meikkauspiste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600" dirty="0">
                <a:solidFill>
                  <a:schemeClr val="tx1"/>
                </a:solidFill>
              </a:rPr>
              <a:t>Mahdollisuus aamu- tai välipalaan</a:t>
            </a:r>
          </a:p>
        </p:txBody>
      </p:sp>
      <p:sp>
        <p:nvSpPr>
          <p:cNvPr id="7" name="Suorakulmio 6"/>
          <p:cNvSpPr/>
          <p:nvPr/>
        </p:nvSpPr>
        <p:spPr>
          <a:xfrm>
            <a:off x="179512" y="3358220"/>
            <a:ext cx="4176464" cy="3095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Tarjoa siistit ja toimivat sosiaalitilat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5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179512" y="188640"/>
            <a:ext cx="4176464" cy="2952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Infoa </a:t>
            </a:r>
            <a:r>
              <a:rPr lang="fi-FI" b="1" dirty="0" smtClean="0">
                <a:solidFill>
                  <a:schemeClr val="tx1"/>
                </a:solidFill>
              </a:rPr>
              <a:t>työntekijöitäsi </a:t>
            </a:r>
          </a:p>
          <a:p>
            <a:pPr algn="ctr"/>
            <a:r>
              <a:rPr lang="fi-FI" b="1" dirty="0" smtClean="0">
                <a:solidFill>
                  <a:schemeClr val="tx1"/>
                </a:solidFill>
              </a:rPr>
              <a:t>pyöräilystä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4736207" y="188640"/>
            <a:ext cx="4176464" cy="2952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400" dirty="0" smtClean="0">
                <a:solidFill>
                  <a:schemeClr val="tx1"/>
                </a:solidFill>
              </a:rPr>
              <a:t>Perehdytys </a:t>
            </a:r>
            <a:r>
              <a:rPr lang="fi-FI" sz="1400" dirty="0">
                <a:solidFill>
                  <a:schemeClr val="tx1"/>
                </a:solidFill>
              </a:rPr>
              <a:t>pyöräilyoloista ja -</a:t>
            </a:r>
            <a:r>
              <a:rPr lang="fi-FI" sz="1400" dirty="0" smtClean="0">
                <a:solidFill>
                  <a:schemeClr val="tx1"/>
                </a:solidFill>
              </a:rPr>
              <a:t>palveluista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200" dirty="0" smtClean="0">
                <a:solidFill>
                  <a:schemeClr val="tx1"/>
                </a:solidFill>
              </a:rPr>
              <a:t>pysäköintipaikat</a:t>
            </a:r>
            <a:r>
              <a:rPr lang="fi-FI" sz="1200" dirty="0">
                <a:solidFill>
                  <a:schemeClr val="tx1"/>
                </a:solidFill>
              </a:rPr>
              <a:t>, pukuhuoneiden ja kaappien sijainti ja saatavuus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400" dirty="0">
                <a:solidFill>
                  <a:schemeClr val="tx1"/>
                </a:solidFill>
              </a:rPr>
              <a:t>Lähellä olevien pyöräpalveluiden saatavuus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400" dirty="0">
                <a:solidFill>
                  <a:schemeClr val="tx1"/>
                </a:solidFill>
              </a:rPr>
              <a:t>Pyöräilypalsta näkyvällä paikalla yrityksen lehdessä ja intranetissä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400" dirty="0">
                <a:solidFill>
                  <a:schemeClr val="tx1"/>
                </a:solidFill>
              </a:rPr>
              <a:t>Kaikki liikkumiseen liittyvät edut ja ohjeet yrityksen sisäisille verkkosivuille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400" dirty="0">
                <a:solidFill>
                  <a:schemeClr val="tx1"/>
                </a:solidFill>
              </a:rPr>
              <a:t>Pyöräilyn vastuuhenkilön nimeäminen työpaikalle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400" dirty="0">
                <a:solidFill>
                  <a:schemeClr val="tx1"/>
                </a:solidFill>
              </a:rPr>
              <a:t>Työmatkapyöräilyn määrän ja pyöräilijöiden tyytyväisyyden seuranta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736207" y="3358220"/>
            <a:ext cx="4176464" cy="3095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600" dirty="0" smtClean="0">
                <a:solidFill>
                  <a:schemeClr val="tx1"/>
                </a:solidFill>
              </a:rPr>
              <a:t>Työsuhdepolkupyörät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400" dirty="0" smtClean="0">
                <a:solidFill>
                  <a:schemeClr val="tx1"/>
                </a:solidFill>
              </a:rPr>
              <a:t>kustannuslaskuri </a:t>
            </a:r>
            <a:r>
              <a:rPr lang="fi-FI" sz="1400" dirty="0">
                <a:solidFill>
                  <a:schemeClr val="tx1"/>
                </a:solidFill>
              </a:rPr>
              <a:t>ja </a:t>
            </a:r>
            <a:r>
              <a:rPr lang="fi-FI" sz="1400" dirty="0" smtClean="0">
                <a:solidFill>
                  <a:schemeClr val="tx1"/>
                </a:solidFill>
              </a:rPr>
              <a:t>lisätietoja: </a:t>
            </a:r>
            <a:r>
              <a:rPr lang="fi-FI" sz="1400" u="sng" dirty="0">
                <a:solidFill>
                  <a:schemeClr val="tx1"/>
                </a:solidFill>
                <a:hlinkClick r:id="rId2"/>
              </a:rPr>
              <a:t>http://www.tyosuhdepyora.fi</a:t>
            </a:r>
            <a:r>
              <a:rPr lang="fi-FI" sz="1400" u="sng" dirty="0" smtClean="0">
                <a:solidFill>
                  <a:schemeClr val="tx1"/>
                </a:solidFill>
                <a:hlinkClick r:id="rId2"/>
              </a:rPr>
              <a:t>/</a:t>
            </a:r>
            <a:endParaRPr lang="fi-FI" sz="1400" u="sng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400" dirty="0" smtClean="0">
                <a:solidFill>
                  <a:schemeClr val="tx1"/>
                </a:solidFill>
              </a:rPr>
              <a:t>henkilökohtainen etu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400" dirty="0">
                <a:solidFill>
                  <a:schemeClr val="tx1"/>
                </a:solidFill>
              </a:rPr>
              <a:t>v</a:t>
            </a:r>
            <a:r>
              <a:rPr lang="fi-FI" sz="1400" dirty="0" smtClean="0">
                <a:solidFill>
                  <a:schemeClr val="tx1"/>
                </a:solidFill>
              </a:rPr>
              <a:t>rt. työsuhdeauto</a:t>
            </a:r>
            <a:endParaRPr lang="fi-FI" sz="1400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600" dirty="0" smtClean="0">
                <a:solidFill>
                  <a:schemeClr val="tx1"/>
                </a:solidFill>
              </a:rPr>
              <a:t>Yrityspyörät tai kokouspyörät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400" dirty="0" smtClean="0">
                <a:solidFill>
                  <a:schemeClr val="tx1"/>
                </a:solidFill>
              </a:rPr>
              <a:t>Työasiamatkoihin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400" dirty="0" smtClean="0">
                <a:solidFill>
                  <a:schemeClr val="tx1"/>
                </a:solidFill>
              </a:rPr>
              <a:t>Esim. yrityksen logolla varustetut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400" dirty="0" smtClean="0">
                <a:solidFill>
                  <a:schemeClr val="tx1"/>
                </a:solidFill>
              </a:rPr>
              <a:t>Yhteiskäytössä</a:t>
            </a:r>
            <a:endParaRPr lang="fi-FI" sz="1400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600" dirty="0">
                <a:solidFill>
                  <a:schemeClr val="tx1"/>
                </a:solidFill>
              </a:rPr>
              <a:t>Pyörän huoltomahdollisuus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600" dirty="0">
                <a:solidFill>
                  <a:schemeClr val="tx1"/>
                </a:solidFill>
              </a:rPr>
              <a:t>Nastarenkaiden hankinta ja vaihto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600" dirty="0">
                <a:solidFill>
                  <a:schemeClr val="tx1"/>
                </a:solidFill>
              </a:rPr>
              <a:t>Pyörän valot tai muut tarvikkeet</a:t>
            </a:r>
          </a:p>
        </p:txBody>
      </p:sp>
      <p:sp>
        <p:nvSpPr>
          <p:cNvPr id="7" name="Suorakulmio 6"/>
          <p:cNvSpPr/>
          <p:nvPr/>
        </p:nvSpPr>
        <p:spPr>
          <a:xfrm>
            <a:off x="179512" y="3358220"/>
            <a:ext cx="4176464" cy="3095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Tue varustehankinnoin tai palveluilla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8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179512" y="188640"/>
            <a:ext cx="4176464" cy="2952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Hyödynnä taloudellisia kannustimia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4736207" y="188640"/>
            <a:ext cx="4176464" cy="2952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schemeClr val="tx1"/>
                </a:solidFill>
              </a:rPr>
              <a:t>Pekka Niska Oy:n esimerkki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400" dirty="0">
                <a:solidFill>
                  <a:schemeClr val="tx1"/>
                </a:solidFill>
              </a:rPr>
              <a:t>Työmatkapyöräilystä maksetaan kodin ja työpaikan väliseltä lyhimmältä matkalta (vähintään 5 km/suunta): 0,25 </a:t>
            </a:r>
            <a:r>
              <a:rPr lang="fi-FI" sz="1400" dirty="0" err="1" smtClean="0">
                <a:solidFill>
                  <a:schemeClr val="tx1"/>
                </a:solidFill>
              </a:rPr>
              <a:t>eur/km</a:t>
            </a:r>
            <a:endParaRPr lang="fi-FI" sz="1400" dirty="0" smtClean="0">
              <a:solidFill>
                <a:schemeClr val="tx1"/>
              </a:solidFill>
            </a:endParaRPr>
          </a:p>
          <a:p>
            <a:endParaRPr lang="fi-FI" sz="1400" dirty="0" smtClean="0">
              <a:solidFill>
                <a:schemeClr val="tx1"/>
              </a:solidFill>
            </a:endParaRPr>
          </a:p>
          <a:p>
            <a:r>
              <a:rPr lang="fi-FI" sz="1600" b="1" dirty="0">
                <a:solidFill>
                  <a:schemeClr val="tx1"/>
                </a:solidFill>
              </a:rPr>
              <a:t>Lujatalo Oy:n esimerkki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400" dirty="0" smtClean="0">
                <a:solidFill>
                  <a:schemeClr val="tx1"/>
                </a:solidFill>
              </a:rPr>
              <a:t>Työnantaja </a:t>
            </a:r>
            <a:r>
              <a:rPr lang="fi-FI" sz="1400" dirty="0">
                <a:solidFill>
                  <a:schemeClr val="tx1"/>
                </a:solidFill>
              </a:rPr>
              <a:t>kustantaa nastarenkaat polkupyöriin syksyn ja talven aikana kaikille työntekijöilleen, jotka kulkevat työmatkansa polkupyörällä. </a:t>
            </a:r>
          </a:p>
          <a:p>
            <a:pPr lvl="1"/>
            <a:endParaRPr lang="fi-FI" sz="1200" dirty="0">
              <a:solidFill>
                <a:schemeClr val="tx1"/>
              </a:solidFill>
            </a:endParaRPr>
          </a:p>
          <a:p>
            <a:pPr lvl="1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4736207" y="3358220"/>
            <a:ext cx="4176464" cy="3095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400" dirty="0">
                <a:solidFill>
                  <a:schemeClr val="tx1"/>
                </a:solidFill>
              </a:rPr>
              <a:t>Parantaa työkykyä, jo puoli tuntia pyöräilyä päivässä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tx1"/>
                </a:solidFill>
              </a:rPr>
              <a:t>edistää terveyttä ja pitää yllä kuntoa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tx1"/>
                </a:solidFill>
              </a:rPr>
              <a:t>auttaa painonhallinnassa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tx1"/>
                </a:solidFill>
              </a:rPr>
              <a:t>parantaa unen saamista ja laatua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tx1"/>
                </a:solidFill>
              </a:rPr>
              <a:t>lievittää stressiä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400" dirty="0">
                <a:solidFill>
                  <a:schemeClr val="tx1"/>
                </a:solidFill>
              </a:rPr>
              <a:t>Vähentää sairauspoissaoloja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chemeClr val="tx1"/>
                </a:solidFill>
              </a:rPr>
              <a:t>Kuntoliikuntaa 3 kertaa viikossa harrastavilla on vuosittain 4–6 sairauspäivää vähemmän kuin niillä, jotka eivät harrasta liikuntaa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400" dirty="0">
                <a:solidFill>
                  <a:schemeClr val="tx1"/>
                </a:solidFill>
              </a:rPr>
              <a:t>Vähentää autopaikkojen </a:t>
            </a:r>
            <a:r>
              <a:rPr lang="fi-FI" sz="1400" dirty="0" smtClean="0">
                <a:solidFill>
                  <a:schemeClr val="tx1"/>
                </a:solidFill>
              </a:rPr>
              <a:t>tarvetta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i-FI" sz="1400" dirty="0" smtClean="0">
                <a:solidFill>
                  <a:schemeClr val="tx1"/>
                </a:solidFill>
              </a:rPr>
              <a:t>Vaikuttaa </a:t>
            </a:r>
            <a:r>
              <a:rPr lang="fi-FI" sz="1400" dirty="0">
                <a:solidFill>
                  <a:schemeClr val="tx1"/>
                </a:solidFill>
              </a:rPr>
              <a:t>myönteisesti yrityksen imagoon</a:t>
            </a:r>
          </a:p>
        </p:txBody>
      </p:sp>
      <p:sp>
        <p:nvSpPr>
          <p:cNvPr id="7" name="Suorakulmio 6"/>
          <p:cNvSpPr/>
          <p:nvPr/>
        </p:nvSpPr>
        <p:spPr>
          <a:xfrm>
            <a:off x="179512" y="3358220"/>
            <a:ext cx="4176464" cy="3095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Tiesitkö tämän työmatkapyöräilystä?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2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3860" cy="558924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83" y="-2"/>
            <a:ext cx="3947517" cy="558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323528" y="260648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Nauti pyöräilystä!</a:t>
            </a:r>
          </a:p>
          <a:p>
            <a:pPr algn="ctr"/>
            <a:endParaRPr lang="fi-FI" dirty="0">
              <a:solidFill>
                <a:schemeClr val="bg1"/>
              </a:solidFill>
            </a:endParaRPr>
          </a:p>
          <a:p>
            <a:pPr algn="ctr"/>
            <a:r>
              <a:rPr lang="fi-FI" sz="2000" noProof="1" smtClean="0">
                <a:solidFill>
                  <a:schemeClr val="bg1"/>
                </a:solidFill>
              </a:rPr>
              <a:t>www.poljin.fi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323528" y="5692774"/>
            <a:ext cx="861704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i="1" dirty="0" smtClean="0"/>
              <a:t>Lähteet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i="1" dirty="0" smtClean="0"/>
              <a:t>Helsingin </a:t>
            </a:r>
            <a:r>
              <a:rPr lang="fi-FI" sz="1100" i="1" dirty="0"/>
              <a:t>Polkupyöräilijät ry, Ismo Pykäläinen / Hyvä työpaikka pyöräillä -konsepti</a:t>
            </a:r>
            <a:endParaRPr lang="fi-FI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i="1" dirty="0"/>
              <a:t>Hyvinkään kaupunki, Askel-hanke 2010-2011</a:t>
            </a:r>
            <a:endParaRPr lang="fi-FI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i="1" dirty="0"/>
              <a:t>Turun kaupunki, Liikettä työmatkaan! -hanke 2013-2014</a:t>
            </a:r>
            <a:endParaRPr lang="fi-FI" sz="11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2545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2">
      <a:dk1>
        <a:sysClr val="windowText" lastClr="000000"/>
      </a:dk1>
      <a:lt1>
        <a:sysClr val="window" lastClr="FFFFFF"/>
      </a:lt1>
      <a:dk2>
        <a:srgbClr val="283138"/>
      </a:dk2>
      <a:lt2>
        <a:srgbClr val="8699A8"/>
      </a:lt2>
      <a:accent1>
        <a:srgbClr val="DF8A33"/>
      </a:accent1>
      <a:accent2>
        <a:srgbClr val="F0EFE3"/>
      </a:accent2>
      <a:accent3>
        <a:srgbClr val="A9A3A1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Mukautettu 1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Perspektiiv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443</Words>
  <Application>Microsoft Office PowerPoint</Application>
  <PresentationFormat>Näytössä katseltava diaesitys (4:3)</PresentationFormat>
  <Paragraphs>87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Suomen Kuntaliitto 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OKM:n hankehaku 2014</dc:title>
  <dc:creator>Nisula Petteri</dc:creator>
  <cp:lastModifiedBy>Jääskeläinen Tarja</cp:lastModifiedBy>
  <cp:revision>46</cp:revision>
  <cp:lastPrinted>2015-04-17T13:02:49Z</cp:lastPrinted>
  <dcterms:created xsi:type="dcterms:W3CDTF">2013-11-11T08:05:44Z</dcterms:created>
  <dcterms:modified xsi:type="dcterms:W3CDTF">2015-04-30T06:39:01Z</dcterms:modified>
</cp:coreProperties>
</file>